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handoutMasterIdLst>
    <p:handoutMasterId r:id="rId53"/>
  </p:handoutMasterIdLst>
  <p:sldIdLst>
    <p:sldId id="292" r:id="rId2"/>
    <p:sldId id="295" r:id="rId3"/>
    <p:sldId id="314" r:id="rId4"/>
    <p:sldId id="293" r:id="rId5"/>
    <p:sldId id="297" r:id="rId6"/>
    <p:sldId id="302" r:id="rId7"/>
    <p:sldId id="310" r:id="rId8"/>
    <p:sldId id="294" r:id="rId9"/>
    <p:sldId id="311" r:id="rId10"/>
    <p:sldId id="296" r:id="rId11"/>
    <p:sldId id="300" r:id="rId12"/>
    <p:sldId id="301" r:id="rId13"/>
    <p:sldId id="298" r:id="rId14"/>
    <p:sldId id="257" r:id="rId15"/>
    <p:sldId id="260" r:id="rId16"/>
    <p:sldId id="259" r:id="rId17"/>
    <p:sldId id="277" r:id="rId18"/>
    <p:sldId id="264" r:id="rId19"/>
    <p:sldId id="262" r:id="rId20"/>
    <p:sldId id="269" r:id="rId21"/>
    <p:sldId id="268" r:id="rId22"/>
    <p:sldId id="263" r:id="rId23"/>
    <p:sldId id="266" r:id="rId24"/>
    <p:sldId id="261" r:id="rId25"/>
    <p:sldId id="267" r:id="rId26"/>
    <p:sldId id="282" r:id="rId27"/>
    <p:sldId id="285" r:id="rId28"/>
    <p:sldId id="271" r:id="rId29"/>
    <p:sldId id="281" r:id="rId30"/>
    <p:sldId id="275" r:id="rId31"/>
    <p:sldId id="278" r:id="rId32"/>
    <p:sldId id="272" r:id="rId33"/>
    <p:sldId id="273" r:id="rId34"/>
    <p:sldId id="274" r:id="rId35"/>
    <p:sldId id="279" r:id="rId36"/>
    <p:sldId id="287" r:id="rId37"/>
    <p:sldId id="284" r:id="rId38"/>
    <p:sldId id="288" r:id="rId39"/>
    <p:sldId id="270" r:id="rId40"/>
    <p:sldId id="290" r:id="rId41"/>
    <p:sldId id="286" r:id="rId42"/>
    <p:sldId id="289" r:id="rId43"/>
    <p:sldId id="299" r:id="rId44"/>
    <p:sldId id="316" r:id="rId45"/>
    <p:sldId id="317" r:id="rId46"/>
    <p:sldId id="318" r:id="rId47"/>
    <p:sldId id="303" r:id="rId48"/>
    <p:sldId id="312" r:id="rId49"/>
    <p:sldId id="305" r:id="rId50"/>
    <p:sldId id="308"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76"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6121"/>
    <a:srgbClr val="595959"/>
    <a:srgbClr val="DAFA8A"/>
    <a:srgbClr val="FB5635"/>
    <a:srgbClr val="DC772C"/>
    <a:srgbClr val="FF6699"/>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12" autoAdjust="0"/>
    <p:restoredTop sz="94660"/>
  </p:normalViewPr>
  <p:slideViewPr>
    <p:cSldViewPr snapToGrid="0" showGuides="1">
      <p:cViewPr varScale="1">
        <p:scale>
          <a:sx n="162" d="100"/>
          <a:sy n="162" d="100"/>
        </p:scale>
        <p:origin x="306" y="144"/>
      </p:cViewPr>
      <p:guideLst>
        <p:guide orient="horz" pos="576"/>
        <p:guide pos="3840"/>
      </p:guideLst>
    </p:cSldViewPr>
  </p:slideViewPr>
  <p:notesTextViewPr>
    <p:cViewPr>
      <p:scale>
        <a:sx n="1" d="1"/>
        <a:sy n="1" d="1"/>
      </p:scale>
      <p:origin x="0" y="0"/>
    </p:cViewPr>
  </p:notesTextViewPr>
  <p:sorterViewPr>
    <p:cViewPr>
      <p:scale>
        <a:sx n="90" d="100"/>
        <a:sy n="90" d="100"/>
      </p:scale>
      <p:origin x="0" y="-3912"/>
    </p:cViewPr>
  </p:sorterViewPr>
  <p:notesViewPr>
    <p:cSldViewPr snapToGrid="0" showGuides="1">
      <p:cViewPr varScale="1">
        <p:scale>
          <a:sx n="123" d="100"/>
          <a:sy n="123" d="100"/>
        </p:scale>
        <p:origin x="4122"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Series 1</c:v>
                </c:pt>
              </c:strCache>
            </c:strRef>
          </c:tx>
          <c:spPr>
            <a:solidFill>
              <a:schemeClr val="accent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DA8-4EC3-8D44-29775C497101}"/>
            </c:ext>
          </c:extLst>
        </c:ser>
        <c:ser>
          <c:idx val="1"/>
          <c:order val="1"/>
          <c:tx>
            <c:strRef>
              <c:f>Sheet1!$C$1</c:f>
              <c:strCache>
                <c:ptCount val="1"/>
                <c:pt idx="0">
                  <c:v>Series 2</c:v>
                </c:pt>
              </c:strCache>
            </c:strRef>
          </c:tx>
          <c:spPr>
            <a:solidFill>
              <a:schemeClr val="accent3"/>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DA8-4EC3-8D44-29775C497101}"/>
            </c:ext>
          </c:extLst>
        </c:ser>
        <c:ser>
          <c:idx val="2"/>
          <c:order val="2"/>
          <c:tx>
            <c:strRef>
              <c:f>Sheet1!$D$1</c:f>
              <c:strCache>
                <c:ptCount val="1"/>
                <c:pt idx="0">
                  <c:v>Series 3</c:v>
                </c:pt>
              </c:strCache>
            </c:strRef>
          </c:tx>
          <c:spPr>
            <a:solidFill>
              <a:schemeClr val="accent4"/>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DA8-4EC3-8D44-29775C497101}"/>
            </c:ext>
          </c:extLst>
        </c:ser>
        <c:dLbls>
          <c:showLegendKey val="0"/>
          <c:showVal val="0"/>
          <c:showCatName val="0"/>
          <c:showSerName val="0"/>
          <c:showPercent val="0"/>
          <c:showBubbleSize val="0"/>
        </c:dLbls>
        <c:gapWidth val="150"/>
        <c:shape val="box"/>
        <c:axId val="313817536"/>
        <c:axId val="313817928"/>
        <c:axId val="360226640"/>
      </c:bar3DChart>
      <c:catAx>
        <c:axId val="31381753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L"/>
          </a:p>
        </c:txPr>
        <c:crossAx val="313817928"/>
        <c:crosses val="autoZero"/>
        <c:auto val="1"/>
        <c:lblAlgn val="ctr"/>
        <c:lblOffset val="100"/>
        <c:noMultiLvlLbl val="0"/>
      </c:catAx>
      <c:valAx>
        <c:axId val="313817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L"/>
          </a:p>
        </c:txPr>
        <c:crossAx val="313817536"/>
        <c:crosses val="autoZero"/>
        <c:crossBetween val="between"/>
      </c:valAx>
      <c:serAx>
        <c:axId val="360226640"/>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L"/>
          </a:p>
        </c:txPr>
        <c:crossAx val="313817928"/>
        <c:crosses val="autoZero"/>
      </c:serAx>
      <c:spPr>
        <a:noFill/>
        <a:ln>
          <a:noFill/>
        </a:ln>
        <a:effectLst/>
      </c:spPr>
    </c:plotArea>
    <c:legend>
      <c:legendPos val="b"/>
      <c:layout>
        <c:manualLayout>
          <c:xMode val="edge"/>
          <c:yMode val="edge"/>
          <c:x val="0.27861021851887813"/>
          <c:y val="0.92483577024113339"/>
          <c:w val="0.44277937660650296"/>
          <c:h val="7.516422975886664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L"/>
        </a:p>
      </c:txPr>
    </c:legend>
    <c:plotVisOnly val="1"/>
    <c:dispBlanksAs val="gap"/>
    <c:showDLblsOverMax val="0"/>
  </c:chart>
  <c:spPr>
    <a:noFill/>
    <a:ln>
      <a:noFill/>
    </a:ln>
    <a:effectLst/>
  </c:spPr>
  <c:txPr>
    <a:bodyPr/>
    <a:lstStyle/>
    <a:p>
      <a:pPr>
        <a:defRPr/>
      </a:pPr>
      <a:endParaRPr lang="es-C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noFill/>
        <a:ln w="9525" cap="flat" cmpd="sng" algn="ctr">
          <a:solidFill>
            <a:schemeClr val="tx1">
              <a:lumMod val="15000"/>
              <a:lumOff val="85000"/>
            </a:schemeClr>
          </a:solidFill>
          <a:round/>
        </a:ln>
        <a:effectLst/>
        <a:sp3d contourW="9525">
          <a:contourClr>
            <a:schemeClr val="tx1">
              <a:lumMod val="15000"/>
              <a:lumOff val="85000"/>
            </a:schemeClr>
          </a:contourClr>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tx>
            <c:strRef>
              <c:f>Sheet1!$B$1</c:f>
              <c:strCache>
                <c:ptCount val="1"/>
                <c:pt idx="0">
                  <c:v>Series 1</c:v>
                </c:pt>
              </c:strCache>
            </c:strRef>
          </c:tx>
          <c:spPr>
            <a:solidFill>
              <a:schemeClr val="accent1"/>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3535-4E89-A36B-C01CD3A56385}"/>
            </c:ext>
          </c:extLst>
        </c:ser>
        <c:ser>
          <c:idx val="1"/>
          <c:order val="1"/>
          <c:tx>
            <c:strRef>
              <c:f>Sheet1!$C$1</c:f>
              <c:strCache>
                <c:ptCount val="1"/>
                <c:pt idx="0">
                  <c:v>Series 2</c:v>
                </c:pt>
              </c:strCache>
            </c:strRef>
          </c:tx>
          <c:spPr>
            <a:solidFill>
              <a:schemeClr val="accent2"/>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3535-4E89-A36B-C01CD3A56385}"/>
            </c:ext>
          </c:extLst>
        </c:ser>
        <c:dLbls>
          <c:showLegendKey val="0"/>
          <c:showVal val="0"/>
          <c:showCatName val="0"/>
          <c:showSerName val="0"/>
          <c:showPercent val="0"/>
          <c:showBubbleSize val="0"/>
        </c:dLbls>
        <c:axId val="314639576"/>
        <c:axId val="313816360"/>
        <c:axId val="360224944"/>
      </c:area3DChart>
      <c:dateAx>
        <c:axId val="31463957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L"/>
          </a:p>
        </c:txPr>
        <c:crossAx val="313816360"/>
        <c:crosses val="autoZero"/>
        <c:auto val="1"/>
        <c:lblOffset val="100"/>
        <c:baseTimeUnit val="days"/>
      </c:dateAx>
      <c:valAx>
        <c:axId val="313816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L"/>
          </a:p>
        </c:txPr>
        <c:crossAx val="314639576"/>
        <c:crosses val="autoZero"/>
        <c:crossBetween val="midCat"/>
      </c:valAx>
      <c:serAx>
        <c:axId val="360224944"/>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L"/>
          </a:p>
        </c:txPr>
        <c:crossAx val="313816360"/>
        <c:crosses val="autoZero"/>
      </c:serAx>
      <c:spPr>
        <a:noFill/>
        <a:ln>
          <a:noFill/>
        </a:ln>
        <a:effectLst/>
      </c:spPr>
    </c:plotArea>
    <c:legend>
      <c:legendPos val="b"/>
      <c:layout>
        <c:manualLayout>
          <c:xMode val="edge"/>
          <c:yMode val="edge"/>
          <c:x val="0.36500946335397755"/>
          <c:y val="0.83505115057878343"/>
          <c:w val="0.26998107329204496"/>
          <c:h val="3.641777915146039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L"/>
        </a:p>
      </c:txPr>
    </c:legend>
    <c:plotVisOnly val="1"/>
    <c:dispBlanksAs val="zero"/>
    <c:showDLblsOverMax val="0"/>
  </c:chart>
  <c:spPr>
    <a:noFill/>
    <a:ln>
      <a:noFill/>
    </a:ln>
    <a:effectLst/>
  </c:spPr>
  <c:txPr>
    <a:bodyPr/>
    <a:lstStyle/>
    <a:p>
      <a:pPr>
        <a:defRPr/>
      </a:pPr>
      <a:endParaRPr lang="es-CL"/>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Series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6C7D-466D-93D5-5C8A22175FB8}"/>
            </c:ext>
          </c:extLst>
        </c:ser>
        <c:ser>
          <c:idx val="1"/>
          <c:order val="1"/>
          <c:tx>
            <c:strRef>
              <c:f>Sheet1!$C$1</c:f>
              <c:strCache>
                <c:ptCount val="1"/>
                <c:pt idx="0">
                  <c:v>Series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6C7D-466D-93D5-5C8A22175FB8}"/>
            </c:ext>
          </c:extLst>
        </c:ser>
        <c:ser>
          <c:idx val="2"/>
          <c:order val="2"/>
          <c:tx>
            <c:strRef>
              <c:f>Sheet1!$D$1</c:f>
              <c:strCache>
                <c:ptCount val="1"/>
                <c:pt idx="0">
                  <c:v>Series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C7D-466D-93D5-5C8A22175FB8}"/>
            </c:ext>
          </c:extLst>
        </c:ser>
        <c:dLbls>
          <c:showLegendKey val="0"/>
          <c:showVal val="0"/>
          <c:showCatName val="0"/>
          <c:showSerName val="0"/>
          <c:showPercent val="0"/>
          <c:showBubbleSize val="0"/>
        </c:dLbls>
        <c:marker val="1"/>
        <c:smooth val="0"/>
        <c:axId val="362599024"/>
        <c:axId val="362599416"/>
      </c:lineChart>
      <c:catAx>
        <c:axId val="362599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L"/>
          </a:p>
        </c:txPr>
        <c:crossAx val="362599416"/>
        <c:crosses val="autoZero"/>
        <c:auto val="1"/>
        <c:lblAlgn val="ctr"/>
        <c:lblOffset val="100"/>
        <c:noMultiLvlLbl val="0"/>
      </c:catAx>
      <c:valAx>
        <c:axId val="362599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L"/>
          </a:p>
        </c:txPr>
        <c:crossAx val="362599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L"/>
        </a:p>
      </c:txPr>
    </c:legend>
    <c:plotVisOnly val="1"/>
    <c:dispBlanksAs val="zero"/>
    <c:showDLblsOverMax val="0"/>
  </c:chart>
  <c:spPr>
    <a:noFill/>
    <a:ln>
      <a:noFill/>
    </a:ln>
    <a:effectLst/>
  </c:spPr>
  <c:txPr>
    <a:bodyPr/>
    <a:lstStyle/>
    <a:p>
      <a:pPr>
        <a:defRPr/>
      </a:pPr>
      <a:endParaRPr lang="es-C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D4000E-A922-4AE8-B3F0-6ABA98B7AAFB}" type="datetimeFigureOut">
              <a:rPr lang="en-US" smtClean="0"/>
              <a:t>6/28/2023</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A44A60-04BE-4720-B5BB-022B42450DCC}" type="slidenum">
              <a:rPr lang="en-US" smtClean="0"/>
              <a:t>‹Nº›</a:t>
            </a:fld>
            <a:endParaRPr lang="en-US" dirty="0"/>
          </a:p>
        </p:txBody>
      </p:sp>
    </p:spTree>
    <p:extLst>
      <p:ext uri="{BB962C8B-B14F-4D97-AF65-F5344CB8AC3E}">
        <p14:creationId xmlns:p14="http://schemas.microsoft.com/office/powerpoint/2010/main" val="4264914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E311AA-2C1B-4532-97DB-387D9D8455DE}" type="datetimeFigureOut">
              <a:rPr lang="en-US" smtClean="0"/>
              <a:t>6/28/2023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56EBD8-8C25-423A-88DB-FCC59604F27E}" type="slidenum">
              <a:rPr lang="en-US" smtClean="0"/>
              <a:t>‹Nº›</a:t>
            </a:fld>
            <a:endParaRPr lang="en-US"/>
          </a:p>
        </p:txBody>
      </p:sp>
    </p:spTree>
    <p:extLst>
      <p:ext uri="{BB962C8B-B14F-4D97-AF65-F5344CB8AC3E}">
        <p14:creationId xmlns:p14="http://schemas.microsoft.com/office/powerpoint/2010/main" val="1889849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ectangle 14"/>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25000"/>
                </a:schemeClr>
              </a:solidFill>
            </a:endParaRPr>
          </a:p>
        </p:txBody>
      </p:sp>
      <p:sp>
        <p:nvSpPr>
          <p:cNvPr id="2" name="Title 1"/>
          <p:cNvSpPr>
            <a:spLocks noGrp="1"/>
          </p:cNvSpPr>
          <p:nvPr userDrawn="1">
            <p:ph type="ctrTitle"/>
          </p:nvPr>
        </p:nvSpPr>
        <p:spPr>
          <a:xfrm>
            <a:off x="1524000" y="1122363"/>
            <a:ext cx="9144000" cy="2387600"/>
          </a:xfrm>
        </p:spPr>
        <p:txBody>
          <a:bodyPr anchor="b"/>
          <a:lstStyle>
            <a:lvl1pPr algn="ctr">
              <a:defRPr sz="6000">
                <a:solidFill>
                  <a:schemeClr val="bg2">
                    <a:lumMod val="25000"/>
                  </a:schemeClr>
                </a:solidFill>
              </a:defRPr>
            </a:lvl1pPr>
          </a:lstStyle>
          <a:p>
            <a:r>
              <a:rPr lang="en-US" dirty="0"/>
              <a:t>Click to edit Master title style</a:t>
            </a:r>
          </a:p>
        </p:txBody>
      </p:sp>
      <p:sp>
        <p:nvSpPr>
          <p:cNvPr id="3" name="Subtitle 2"/>
          <p:cNvSpPr>
            <a:spLocks noGrp="1"/>
          </p:cNvSpPr>
          <p:nvPr userDrawn="1">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6080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chemeClr val="bg2">
                    <a:lumMod val="25000"/>
                  </a:schemeClr>
                </a:solidFill>
              </a:defRPr>
            </a:lvl1pPr>
          </a:lstStyle>
          <a:p>
            <a:r>
              <a:rPr lang="en-US" dirty="0"/>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625379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lumMod val="25000"/>
                  </a:schemeClr>
                </a:solidFill>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79814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47397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2">
                    <a:lumMod val="25000"/>
                  </a:schemeClr>
                </a:solidFill>
              </a:defRPr>
            </a:lvl1pPr>
          </a:lstStyle>
          <a:p>
            <a:r>
              <a:rPr lang="en-US" dirty="0"/>
              <a:t>Click para </a:t>
            </a:r>
            <a:r>
              <a:rPr lang="en-US" dirty="0" err="1"/>
              <a:t>Editar</a:t>
            </a:r>
            <a:endParaRPr lang="en-US" dirty="0"/>
          </a:p>
        </p:txBody>
      </p:sp>
      <p:sp>
        <p:nvSpPr>
          <p:cNvPr id="3" name="Content Placeholder 2"/>
          <p:cNvSpPr>
            <a:spLocks noGrp="1"/>
          </p:cNvSpPr>
          <p:nvPr>
            <p:ph idx="1" hasCustomPrompt="1"/>
          </p:nvPr>
        </p:nvSpPr>
        <p:spPr>
          <a:xfrm>
            <a:off x="631723" y="1825625"/>
            <a:ext cx="10515600" cy="4351338"/>
          </a:xfrm>
        </p:spPr>
        <p:txBody>
          <a:bodyPr/>
          <a:lstStyle>
            <a:lvl1pPr>
              <a:defRPr/>
            </a:lvl1pPr>
            <a:lvl2pPr>
              <a:defRPr/>
            </a:lvl2pPr>
            <a:lvl3pPr>
              <a:defRPr/>
            </a:lvl3pPr>
            <a:lvl4pPr>
              <a:defRPr/>
            </a:lvl4pPr>
            <a:lvl5pPr>
              <a:defRPr/>
            </a:lvl5pPr>
          </a:lstStyle>
          <a:p>
            <a:pPr lvl="0"/>
            <a:r>
              <a:rPr lang="en-US" dirty="0"/>
              <a:t>Click para </a:t>
            </a:r>
            <a:r>
              <a:rPr lang="en-US" dirty="0" err="1"/>
              <a:t>editar</a:t>
            </a:r>
            <a:r>
              <a:rPr lang="en-US" dirty="0"/>
              <a:t> primer </a:t>
            </a:r>
            <a:r>
              <a:rPr lang="en-US" dirty="0" err="1"/>
              <a:t>nivel</a:t>
            </a:r>
            <a:endParaRPr lang="en-US" dirty="0"/>
          </a:p>
          <a:p>
            <a:pPr lvl="1"/>
            <a:r>
              <a:rPr lang="en-US" dirty="0"/>
              <a:t>Segundo </a:t>
            </a:r>
            <a:r>
              <a:rPr lang="en-US" dirty="0" err="1"/>
              <a:t>nivel</a:t>
            </a:r>
            <a:endParaRPr lang="en-US" dirty="0"/>
          </a:p>
          <a:p>
            <a:pPr lvl="2"/>
            <a:r>
              <a:rPr lang="en-US" dirty="0" err="1"/>
              <a:t>Tercer</a:t>
            </a:r>
            <a:r>
              <a:rPr lang="en-US" dirty="0"/>
              <a:t> </a:t>
            </a:r>
            <a:r>
              <a:rPr lang="en-US" dirty="0" err="1"/>
              <a:t>nivel</a:t>
            </a:r>
            <a:endParaRPr lang="en-US" dirty="0"/>
          </a:p>
          <a:p>
            <a:pPr lvl="3"/>
            <a:r>
              <a:rPr lang="en-US" dirty="0"/>
              <a:t>Cuarto </a:t>
            </a:r>
            <a:r>
              <a:rPr lang="en-US" dirty="0" err="1"/>
              <a:t>nivel</a:t>
            </a:r>
            <a:endParaRPr lang="en-US" dirty="0"/>
          </a:p>
          <a:p>
            <a:pPr lvl="4"/>
            <a:r>
              <a:rPr lang="en-US" dirty="0"/>
              <a:t>Quinto </a:t>
            </a:r>
            <a:r>
              <a:rPr lang="en-US" dirty="0" err="1"/>
              <a:t>nivel</a:t>
            </a:r>
            <a:endParaRPr lang="en-US" dirty="0"/>
          </a:p>
        </p:txBody>
      </p:sp>
      <p:sp>
        <p:nvSpPr>
          <p:cNvPr id="5" name="Footer Placeholder 4"/>
          <p:cNvSpPr>
            <a:spLocks noGrp="1"/>
          </p:cNvSpPr>
          <p:nvPr>
            <p:ph type="ftr" sz="quarter" idx="11"/>
          </p:nvPr>
        </p:nvSpPr>
        <p:spPr>
          <a:xfrm>
            <a:off x="897874" y="6351443"/>
            <a:ext cx="6002595" cy="365125"/>
          </a:xfrm>
        </p:spPr>
        <p:txBody>
          <a:bodyPr/>
          <a:lstStyle>
            <a:lvl1pPr>
              <a:defRPr/>
            </a:lvl1pPr>
          </a:lstStyle>
          <a:p>
            <a:r>
              <a:rPr lang="en-US" dirty="0"/>
              <a:t>www.ideac.cl</a:t>
            </a:r>
          </a:p>
        </p:txBody>
      </p:sp>
    </p:spTree>
    <p:extLst>
      <p:ext uri="{BB962C8B-B14F-4D97-AF65-F5344CB8AC3E}">
        <p14:creationId xmlns:p14="http://schemas.microsoft.com/office/powerpoint/2010/main" val="1211669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3429000"/>
            <a:ext cx="10515600" cy="1133475"/>
          </a:xfrm>
        </p:spPr>
        <p:txBody>
          <a:bodyPr anchor="b">
            <a:normAutofit/>
          </a:bodyPr>
          <a:lstStyle>
            <a:lvl1pPr>
              <a:defRPr sz="4800">
                <a:solidFill>
                  <a:schemeClr val="bg2">
                    <a:lumMod val="25000"/>
                  </a:schemeClr>
                </a:solidFill>
              </a:defRPr>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902734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28730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lvl1pPr>
              <a:defRPr>
                <a:solidFill>
                  <a:schemeClr val="bg2">
                    <a:lumMod val="25000"/>
                  </a:schemeClr>
                </a:solidFill>
              </a:defRPr>
            </a:lvl1p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96416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lumMod val="25000"/>
                  </a:schemeClr>
                </a:solidFill>
              </a:defRPr>
            </a:lvl1pPr>
          </a:lstStyle>
          <a:p>
            <a:r>
              <a:rPr lang="en-US" dirty="0"/>
              <a:t>Click to edit Master title style</a:t>
            </a:r>
          </a:p>
        </p:txBody>
      </p:sp>
    </p:spTree>
    <p:extLst>
      <p:ext uri="{BB962C8B-B14F-4D97-AF65-F5344CB8AC3E}">
        <p14:creationId xmlns:p14="http://schemas.microsoft.com/office/powerpoint/2010/main" val="1466422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3351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C78370B5-326E-4170-BF33-7E5A27FD5F9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Rectangle 5">
            <a:extLst>
              <a:ext uri="{FF2B5EF4-FFF2-40B4-BE49-F238E27FC236}">
                <a16:creationId xmlns:a16="http://schemas.microsoft.com/office/drawing/2014/main" id="{55467752-DBE4-4647-8B08-3A08CBCCE53D}"/>
              </a:ext>
            </a:extLst>
          </p:cNvPr>
          <p:cNvSpPr/>
          <p:nvPr userDrawn="1"/>
        </p:nvSpPr>
        <p:spPr>
          <a:xfrm>
            <a:off x="1" y="0"/>
            <a:ext cx="12191999" cy="6858000"/>
          </a:xfrm>
          <a:prstGeom prst="rect">
            <a:avLst/>
          </a:prstGeom>
          <a:gradFill>
            <a:gsLst>
              <a:gs pos="98000">
                <a:schemeClr val="accent4">
                  <a:lumMod val="75000"/>
                </a:schemeClr>
              </a:gs>
              <a:gs pos="0">
                <a:schemeClr val="accent6">
                  <a:lumMod val="50000"/>
                  <a:alpha val="8600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3" name="Gráfico 2">
            <a:extLst>
              <a:ext uri="{FF2B5EF4-FFF2-40B4-BE49-F238E27FC236}">
                <a16:creationId xmlns:a16="http://schemas.microsoft.com/office/drawing/2014/main" id="{28B5F048-856B-4723-9F8B-F1F66126B5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803640" y="5747172"/>
            <a:ext cx="1947356" cy="821936"/>
          </a:xfrm>
          <a:prstGeom prst="rect">
            <a:avLst/>
          </a:prstGeom>
        </p:spPr>
      </p:pic>
    </p:spTree>
    <p:extLst>
      <p:ext uri="{BB962C8B-B14F-4D97-AF65-F5344CB8AC3E}">
        <p14:creationId xmlns:p14="http://schemas.microsoft.com/office/powerpoint/2010/main" val="1577483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chemeClr val="bg2">
                    <a:lumMod val="25000"/>
                  </a:schemeClr>
                </a:solidFill>
              </a:defRPr>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57649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sv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AutoShape 3"/>
          <p:cNvSpPr>
            <a:spLocks noChangeAspect="1" noChangeArrowheads="1" noTextEdit="1"/>
          </p:cNvSpPr>
          <p:nvPr userDrawn="1"/>
        </p:nvSpPr>
        <p:spPr bwMode="auto">
          <a:xfrm>
            <a:off x="5980113" y="1484472"/>
            <a:ext cx="6211887" cy="537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userDrawn="1"/>
        </p:nvSpPr>
        <p:spPr bwMode="auto">
          <a:xfrm>
            <a:off x="10847923" y="3367586"/>
            <a:ext cx="724646" cy="216279"/>
          </a:xfrm>
          <a:custGeom>
            <a:avLst/>
            <a:gdLst>
              <a:gd name="T0" fmla="*/ 137 w 137"/>
              <a:gd name="T1" fmla="*/ 41 h 41"/>
              <a:gd name="T2" fmla="*/ 0 w 137"/>
              <a:gd name="T3" fmla="*/ 41 h 41"/>
              <a:gd name="T4" fmla="*/ 46 w 137"/>
              <a:gd name="T5" fmla="*/ 0 h 41"/>
              <a:gd name="T6" fmla="*/ 91 w 137"/>
              <a:gd name="T7" fmla="*/ 25 h 41"/>
              <a:gd name="T8" fmla="*/ 137 w 137"/>
              <a:gd name="T9" fmla="*/ 41 h 41"/>
            </a:gdLst>
            <a:ahLst/>
            <a:cxnLst>
              <a:cxn ang="0">
                <a:pos x="T0" y="T1"/>
              </a:cxn>
              <a:cxn ang="0">
                <a:pos x="T2" y="T3"/>
              </a:cxn>
              <a:cxn ang="0">
                <a:pos x="T4" y="T5"/>
              </a:cxn>
              <a:cxn ang="0">
                <a:pos x="T6" y="T7"/>
              </a:cxn>
              <a:cxn ang="0">
                <a:pos x="T8" y="T9"/>
              </a:cxn>
            </a:cxnLst>
            <a:rect l="0" t="0" r="r" b="b"/>
            <a:pathLst>
              <a:path w="137" h="41">
                <a:moveTo>
                  <a:pt x="137" y="41"/>
                </a:moveTo>
                <a:cubicBezTo>
                  <a:pt x="0" y="41"/>
                  <a:pt x="0" y="41"/>
                  <a:pt x="0" y="41"/>
                </a:cubicBezTo>
                <a:cubicBezTo>
                  <a:pt x="0" y="41"/>
                  <a:pt x="10" y="0"/>
                  <a:pt x="46" y="0"/>
                </a:cubicBezTo>
                <a:cubicBezTo>
                  <a:pt x="72" y="0"/>
                  <a:pt x="85" y="16"/>
                  <a:pt x="91" y="25"/>
                </a:cubicBezTo>
                <a:cubicBezTo>
                  <a:pt x="101" y="21"/>
                  <a:pt x="123" y="16"/>
                  <a:pt x="137"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 name="Title Placeholder 1"/>
          <p:cNvSpPr>
            <a:spLocks noGrp="1"/>
          </p:cNvSpPr>
          <p:nvPr>
            <p:ph type="title"/>
          </p:nvPr>
        </p:nvSpPr>
        <p:spPr>
          <a:xfrm>
            <a:off x="622762" y="880725"/>
            <a:ext cx="8374982" cy="587857"/>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619431" y="1825625"/>
            <a:ext cx="10943303"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884904" y="6356350"/>
            <a:ext cx="6002595" cy="365125"/>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dirty="0"/>
              <a:t>www.ideac.cl</a:t>
            </a:r>
          </a:p>
        </p:txBody>
      </p:sp>
      <p:sp>
        <p:nvSpPr>
          <p:cNvPr id="4" name="Rectangle 3"/>
          <p:cNvSpPr/>
          <p:nvPr userDrawn="1"/>
        </p:nvSpPr>
        <p:spPr>
          <a:xfrm>
            <a:off x="652463" y="6191250"/>
            <a:ext cx="614363" cy="4762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áfico 14">
            <a:extLst>
              <a:ext uri="{FF2B5EF4-FFF2-40B4-BE49-F238E27FC236}">
                <a16:creationId xmlns:a16="http://schemas.microsoft.com/office/drawing/2014/main" id="{7B7CF875-137A-4DF8-A296-3A470E116352}"/>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a:off x="524342" y="6311116"/>
            <a:ext cx="361443" cy="445780"/>
          </a:xfrm>
          <a:prstGeom prst="rect">
            <a:avLst/>
          </a:prstGeom>
        </p:spPr>
      </p:pic>
      <p:sp>
        <p:nvSpPr>
          <p:cNvPr id="17" name="Round Same Side Corner Rectangle 14">
            <a:extLst>
              <a:ext uri="{FF2B5EF4-FFF2-40B4-BE49-F238E27FC236}">
                <a16:creationId xmlns:a16="http://schemas.microsoft.com/office/drawing/2014/main" id="{485EB05B-D5B0-487A-B0BA-E1D94DF6F649}"/>
              </a:ext>
            </a:extLst>
          </p:cNvPr>
          <p:cNvSpPr/>
          <p:nvPr userDrawn="1"/>
        </p:nvSpPr>
        <p:spPr>
          <a:xfrm rot="5400000">
            <a:off x="130038" y="863703"/>
            <a:ext cx="397955" cy="570688"/>
          </a:xfrm>
          <a:prstGeom prst="round2SameRect">
            <a:avLst>
              <a:gd name="adj1" fmla="val 50000"/>
              <a:gd name="adj2" fmla="val 0"/>
            </a:avLst>
          </a:prstGeom>
          <a:gradFill>
            <a:gsLst>
              <a:gs pos="0">
                <a:srgbClr val="DC772C"/>
              </a:gs>
              <a:gs pos="100000">
                <a:srgbClr val="FB5635"/>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601684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hf sldNum="0" hdr="0" dt="0"/>
  <p:txStyles>
    <p:titleStyle>
      <a:lvl1pPr algn="l" defTabSz="914400" rtl="0" eaLnBrk="1" latinLnBrk="0" hangingPunct="1">
        <a:lnSpc>
          <a:spcPct val="90000"/>
        </a:lnSpc>
        <a:spcBef>
          <a:spcPct val="0"/>
        </a:spcBef>
        <a:buNone/>
        <a:defRPr sz="3600" kern="1200">
          <a:solidFill>
            <a:schemeClr val="bg2">
              <a:lumMod val="2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2.sv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sv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30.jpg"/></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5" Type="http://schemas.openxmlformats.org/officeDocument/2006/relationships/image" Target="../media/image46.jpg"/><Relationship Id="rId4" Type="http://schemas.openxmlformats.org/officeDocument/2006/relationships/image" Target="../media/image45.jpeg"/></Relationships>
</file>

<file path=ppt/slides/_rels/slide3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56.jpg"/><Relationship Id="rId1" Type="http://schemas.openxmlformats.org/officeDocument/2006/relationships/slideLayout" Target="../slideLayouts/slideLayout2.xml"/><Relationship Id="rId4" Type="http://schemas.openxmlformats.org/officeDocument/2006/relationships/image" Target="../media/image57.jpg"/></Relationships>
</file>

<file path=ppt/slides/_rels/slide41.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stretch>
            <a:fillRect l="-7000" r="-7000"/>
          </a:stretch>
        </a:blipFill>
        <a:effectLst/>
      </p:bgPr>
    </p:bg>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BB5E85CE-C26A-4821-B807-AF4967D21F2C}"/>
              </a:ext>
            </a:extLst>
          </p:cNvPr>
          <p:cNvPicPr>
            <a:picLocks noChangeAspect="1"/>
          </p:cNvPicPr>
          <p:nvPr/>
        </p:nvPicPr>
        <p:blipFill>
          <a:blip r:embed="rId3"/>
          <a:stretch>
            <a:fillRect/>
          </a:stretch>
        </p:blipFill>
        <p:spPr>
          <a:xfrm>
            <a:off x="0" y="0"/>
            <a:ext cx="12192000" cy="6858000"/>
          </a:xfrm>
          <a:prstGeom prst="rect">
            <a:avLst/>
          </a:prstGeom>
        </p:spPr>
      </p:pic>
      <p:sp>
        <p:nvSpPr>
          <p:cNvPr id="11" name="Rectangle 10"/>
          <p:cNvSpPr/>
          <p:nvPr/>
        </p:nvSpPr>
        <p:spPr>
          <a:xfrm>
            <a:off x="1" y="0"/>
            <a:ext cx="12191999" cy="6858002"/>
          </a:xfrm>
          <a:prstGeom prst="rect">
            <a:avLst/>
          </a:prstGeom>
          <a:solidFill>
            <a:srgbClr val="DC772C">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p:cNvSpPr txBox="1">
            <a:spLocks/>
          </p:cNvSpPr>
          <p:nvPr/>
        </p:nvSpPr>
        <p:spPr>
          <a:xfrm>
            <a:off x="1115438" y="3737922"/>
            <a:ext cx="10084341"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4000" b="1" dirty="0" err="1">
                <a:solidFill>
                  <a:schemeClr val="bg1"/>
                </a:solidFill>
              </a:rPr>
              <a:t>Título</a:t>
            </a:r>
            <a:r>
              <a:rPr lang="en-US" sz="4000" b="1" dirty="0">
                <a:solidFill>
                  <a:schemeClr val="bg1"/>
                </a:solidFill>
              </a:rPr>
              <a:t> </a:t>
            </a:r>
            <a:r>
              <a:rPr lang="en-US" sz="4000" b="1" dirty="0" err="1">
                <a:solidFill>
                  <a:schemeClr val="bg1"/>
                </a:solidFill>
              </a:rPr>
              <a:t>Presentación</a:t>
            </a:r>
            <a:r>
              <a:rPr lang="en-US" sz="4000" b="1" dirty="0">
                <a:solidFill>
                  <a:schemeClr val="bg1"/>
                </a:solidFill>
              </a:rPr>
              <a:t> 1</a:t>
            </a:r>
            <a:endParaRPr lang="en-US" sz="1400" b="1" dirty="0">
              <a:solidFill>
                <a:schemeClr val="bg1"/>
              </a:solidFill>
            </a:endParaRPr>
          </a:p>
        </p:txBody>
      </p:sp>
      <p:sp>
        <p:nvSpPr>
          <p:cNvPr id="8" name="Title 1"/>
          <p:cNvSpPr txBox="1">
            <a:spLocks/>
          </p:cNvSpPr>
          <p:nvPr/>
        </p:nvSpPr>
        <p:spPr>
          <a:xfrm>
            <a:off x="3531010" y="5555604"/>
            <a:ext cx="5341374"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000" b="1" dirty="0">
                <a:solidFill>
                  <a:schemeClr val="bg1"/>
                </a:solidFill>
              </a:rPr>
              <a:t>NOMBRE</a:t>
            </a:r>
          </a:p>
          <a:p>
            <a:pPr>
              <a:lnSpc>
                <a:spcPct val="100000"/>
              </a:lnSpc>
            </a:pPr>
            <a:r>
              <a:rPr lang="en-US" sz="1600" dirty="0">
                <a:solidFill>
                  <a:schemeClr val="bg1"/>
                </a:solidFill>
                <a:latin typeface="+mn-lt"/>
              </a:rPr>
              <a:t>Cargo</a:t>
            </a:r>
            <a:endParaRPr lang="en-US" sz="700" dirty="0">
              <a:solidFill>
                <a:schemeClr val="bg1"/>
              </a:solidFill>
              <a:latin typeface="+mn-lt"/>
            </a:endParaRPr>
          </a:p>
        </p:txBody>
      </p:sp>
      <p:sp>
        <p:nvSpPr>
          <p:cNvPr id="9" name="Round Same Side Corner Rectangle 8"/>
          <p:cNvSpPr/>
          <p:nvPr/>
        </p:nvSpPr>
        <p:spPr>
          <a:xfrm rot="10800000">
            <a:off x="5014924" y="0"/>
            <a:ext cx="2005307" cy="2877978"/>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3424136" y="3605186"/>
            <a:ext cx="5448248" cy="338554"/>
          </a:xfrm>
          <a:prstGeom prst="rect">
            <a:avLst/>
          </a:prstGeom>
        </p:spPr>
        <p:txBody>
          <a:bodyPr wrap="square">
            <a:spAutoFit/>
          </a:bodyPr>
          <a:lstStyle/>
          <a:p>
            <a:pPr algn="ctr"/>
            <a:r>
              <a:rPr lang="en-US" sz="1600" dirty="0">
                <a:solidFill>
                  <a:schemeClr val="bg1"/>
                </a:solidFill>
              </a:rPr>
              <a:t>SUBTÍTULO</a:t>
            </a:r>
          </a:p>
        </p:txBody>
      </p:sp>
      <p:sp>
        <p:nvSpPr>
          <p:cNvPr id="12" name="Rectangle 11"/>
          <p:cNvSpPr/>
          <p:nvPr/>
        </p:nvSpPr>
        <p:spPr>
          <a:xfrm>
            <a:off x="5464149" y="6258751"/>
            <a:ext cx="1386918" cy="338554"/>
          </a:xfrm>
          <a:prstGeom prst="rect">
            <a:avLst/>
          </a:prstGeom>
        </p:spPr>
        <p:txBody>
          <a:bodyPr wrap="none">
            <a:spAutoFit/>
          </a:bodyPr>
          <a:lstStyle/>
          <a:p>
            <a:r>
              <a:rPr lang="en-US" sz="1600" dirty="0">
                <a:solidFill>
                  <a:schemeClr val="bg1"/>
                </a:solidFill>
              </a:rPr>
              <a:t>www.ideac.cl</a:t>
            </a:r>
          </a:p>
        </p:txBody>
      </p:sp>
      <p:pic>
        <p:nvPicPr>
          <p:cNvPr id="13" name="Gráfico 12">
            <a:extLst>
              <a:ext uri="{FF2B5EF4-FFF2-40B4-BE49-F238E27FC236}">
                <a16:creationId xmlns:a16="http://schemas.microsoft.com/office/drawing/2014/main" id="{4BEE9FA6-F1B7-450A-ABCC-94DA37AE9E1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85572" y="750888"/>
            <a:ext cx="1269082" cy="1565201"/>
          </a:xfrm>
          <a:prstGeom prst="rect">
            <a:avLst/>
          </a:prstGeom>
        </p:spPr>
      </p:pic>
    </p:spTree>
    <p:extLst>
      <p:ext uri="{BB962C8B-B14F-4D97-AF65-F5344CB8AC3E}">
        <p14:creationId xmlns:p14="http://schemas.microsoft.com/office/powerpoint/2010/main" val="12711529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7140"/>
            <a:ext cx="2852637" cy="900438"/>
          </a:xfrm>
        </p:spPr>
        <p:txBody>
          <a:bodyPr>
            <a:normAutofit/>
          </a:bodyPr>
          <a:lstStyle/>
          <a:p>
            <a:r>
              <a:rPr lang="en-US" dirty="0"/>
              <a:t>History</a:t>
            </a:r>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a:solidFill>
                  <a:schemeClr val="bg1">
                    <a:lumMod val="75000"/>
                  </a:schemeClr>
                </a:solidFill>
                <a:latin typeface="+mj-lt"/>
              </a:rPr>
              <a:t>OVERVIEW</a:t>
            </a:r>
          </a:p>
        </p:txBody>
      </p:sp>
      <p:grpSp>
        <p:nvGrpSpPr>
          <p:cNvPr id="6" name="Group 5"/>
          <p:cNvGrpSpPr/>
          <p:nvPr/>
        </p:nvGrpSpPr>
        <p:grpSpPr>
          <a:xfrm>
            <a:off x="599097" y="3548575"/>
            <a:ext cx="3002232" cy="2208343"/>
            <a:chOff x="599097" y="3433051"/>
            <a:chExt cx="3002232" cy="2208343"/>
          </a:xfrm>
        </p:grpSpPr>
        <p:sp>
          <p:nvSpPr>
            <p:cNvPr id="10" name="Rectangle 9"/>
            <p:cNvSpPr/>
            <p:nvPr/>
          </p:nvSpPr>
          <p:spPr>
            <a:xfrm>
              <a:off x="599097" y="4317955"/>
              <a:ext cx="3002232" cy="1323439"/>
            </a:xfrm>
            <a:prstGeom prst="rect">
              <a:avLst/>
            </a:prstGeom>
          </p:spPr>
          <p:txBody>
            <a:bodyPr wrap="square">
              <a:spAutoFit/>
            </a:bodyPr>
            <a:lstStyle/>
            <a:p>
              <a:r>
                <a:rPr lang="en-US" sz="1600" dirty="0">
                  <a:solidFill>
                    <a:schemeClr val="tx1">
                      <a:lumMod val="65000"/>
                      <a:lumOff val="35000"/>
                    </a:schemeClr>
                  </a:solidFill>
                </a:rPr>
                <a:t>A B2B sales process is the typical series of predictable events, or phases, required to sell a product or a service by a company to other company. </a:t>
              </a:r>
            </a:p>
          </p:txBody>
        </p:sp>
        <p:sp>
          <p:nvSpPr>
            <p:cNvPr id="11" name="Rectangle 10"/>
            <p:cNvSpPr/>
            <p:nvPr/>
          </p:nvSpPr>
          <p:spPr>
            <a:xfrm>
              <a:off x="599097" y="3433051"/>
              <a:ext cx="1126464" cy="461665"/>
            </a:xfrm>
            <a:prstGeom prst="rect">
              <a:avLst/>
            </a:prstGeom>
          </p:spPr>
          <p:txBody>
            <a:bodyPr wrap="square">
              <a:spAutoFit/>
            </a:bodyPr>
            <a:lstStyle/>
            <a:p>
              <a:r>
                <a:rPr lang="en-US" sz="2400" dirty="0">
                  <a:solidFill>
                    <a:srgbClr val="E76121"/>
                  </a:solidFill>
                  <a:latin typeface="+mj-lt"/>
                </a:rPr>
                <a:t>1998</a:t>
              </a:r>
            </a:p>
          </p:txBody>
        </p:sp>
        <p:sp>
          <p:nvSpPr>
            <p:cNvPr id="12" name="Rectangle 11"/>
            <p:cNvSpPr/>
            <p:nvPr/>
          </p:nvSpPr>
          <p:spPr>
            <a:xfrm>
              <a:off x="599097" y="3816511"/>
              <a:ext cx="2247342" cy="400110"/>
            </a:xfrm>
            <a:prstGeom prst="rect">
              <a:avLst/>
            </a:prstGeom>
          </p:spPr>
          <p:txBody>
            <a:bodyPr wrap="square">
              <a:spAutoFit/>
            </a:bodyPr>
            <a:lstStyle/>
            <a:p>
              <a:r>
                <a:rPr lang="en-US" sz="2000" b="1" dirty="0">
                  <a:solidFill>
                    <a:schemeClr val="tx1">
                      <a:lumMod val="65000"/>
                      <a:lumOff val="35000"/>
                    </a:schemeClr>
                  </a:solidFill>
                </a:rPr>
                <a:t>Break the Market</a:t>
              </a:r>
            </a:p>
          </p:txBody>
        </p:sp>
      </p:grpSp>
      <p:grpSp>
        <p:nvGrpSpPr>
          <p:cNvPr id="5" name="Group 4"/>
          <p:cNvGrpSpPr/>
          <p:nvPr/>
        </p:nvGrpSpPr>
        <p:grpSpPr>
          <a:xfrm>
            <a:off x="4232116" y="3549394"/>
            <a:ext cx="3026813" cy="2208343"/>
            <a:chOff x="4232116" y="3408470"/>
            <a:chExt cx="3026813" cy="2208343"/>
          </a:xfrm>
        </p:grpSpPr>
        <p:sp>
          <p:nvSpPr>
            <p:cNvPr id="13" name="Rectangle 12"/>
            <p:cNvSpPr/>
            <p:nvPr/>
          </p:nvSpPr>
          <p:spPr>
            <a:xfrm>
              <a:off x="4232116" y="4293374"/>
              <a:ext cx="3026813" cy="1323439"/>
            </a:xfrm>
            <a:prstGeom prst="rect">
              <a:avLst/>
            </a:prstGeom>
          </p:spPr>
          <p:txBody>
            <a:bodyPr wrap="square">
              <a:spAutoFit/>
            </a:bodyPr>
            <a:lstStyle/>
            <a:p>
              <a:r>
                <a:rPr lang="en-US" sz="1600" dirty="0">
                  <a:solidFill>
                    <a:schemeClr val="tx1">
                      <a:lumMod val="65000"/>
                      <a:lumOff val="35000"/>
                    </a:schemeClr>
                  </a:solidFill>
                </a:rPr>
                <a:t>A B2B sales process is the typical series of predictable events, or phases, required to sell a product or a service by a company to other company. </a:t>
              </a:r>
            </a:p>
          </p:txBody>
        </p:sp>
        <p:sp>
          <p:nvSpPr>
            <p:cNvPr id="14" name="Rectangle 13"/>
            <p:cNvSpPr/>
            <p:nvPr/>
          </p:nvSpPr>
          <p:spPr>
            <a:xfrm>
              <a:off x="4232116" y="3408470"/>
              <a:ext cx="1126464" cy="461665"/>
            </a:xfrm>
            <a:prstGeom prst="rect">
              <a:avLst/>
            </a:prstGeom>
          </p:spPr>
          <p:txBody>
            <a:bodyPr wrap="square">
              <a:spAutoFit/>
            </a:bodyPr>
            <a:lstStyle/>
            <a:p>
              <a:r>
                <a:rPr lang="en-US" sz="2400" dirty="0">
                  <a:solidFill>
                    <a:srgbClr val="E76121"/>
                  </a:solidFill>
                  <a:latin typeface="+mj-lt"/>
                </a:rPr>
                <a:t>2010</a:t>
              </a:r>
            </a:p>
          </p:txBody>
        </p:sp>
        <p:sp>
          <p:nvSpPr>
            <p:cNvPr id="15" name="Rectangle 14"/>
            <p:cNvSpPr/>
            <p:nvPr/>
          </p:nvSpPr>
          <p:spPr>
            <a:xfrm>
              <a:off x="4232116" y="3791930"/>
              <a:ext cx="2625884" cy="400110"/>
            </a:xfrm>
            <a:prstGeom prst="rect">
              <a:avLst/>
            </a:prstGeom>
          </p:spPr>
          <p:txBody>
            <a:bodyPr wrap="square">
              <a:spAutoFit/>
            </a:bodyPr>
            <a:lstStyle/>
            <a:p>
              <a:r>
                <a:rPr lang="en-US" sz="2000" b="1" dirty="0">
                  <a:solidFill>
                    <a:schemeClr val="tx1">
                      <a:lumMod val="65000"/>
                      <a:lumOff val="35000"/>
                    </a:schemeClr>
                  </a:solidFill>
                </a:rPr>
                <a:t>Millenium Market </a:t>
              </a:r>
            </a:p>
          </p:txBody>
        </p:sp>
      </p:grpSp>
      <p:grpSp>
        <p:nvGrpSpPr>
          <p:cNvPr id="3" name="Group 2"/>
          <p:cNvGrpSpPr/>
          <p:nvPr/>
        </p:nvGrpSpPr>
        <p:grpSpPr>
          <a:xfrm>
            <a:off x="7937239" y="3537513"/>
            <a:ext cx="3119968" cy="2208343"/>
            <a:chOff x="4486117" y="3560870"/>
            <a:chExt cx="3119968" cy="2208343"/>
          </a:xfrm>
        </p:grpSpPr>
        <p:sp>
          <p:nvSpPr>
            <p:cNvPr id="16" name="Rectangle 15"/>
            <p:cNvSpPr/>
            <p:nvPr/>
          </p:nvSpPr>
          <p:spPr>
            <a:xfrm>
              <a:off x="4486117" y="4445774"/>
              <a:ext cx="3119968" cy="1323439"/>
            </a:xfrm>
            <a:prstGeom prst="rect">
              <a:avLst/>
            </a:prstGeom>
          </p:spPr>
          <p:txBody>
            <a:bodyPr wrap="square">
              <a:spAutoFit/>
            </a:bodyPr>
            <a:lstStyle/>
            <a:p>
              <a:r>
                <a:rPr lang="en-US" sz="1600" dirty="0">
                  <a:solidFill>
                    <a:schemeClr val="tx1">
                      <a:lumMod val="65000"/>
                      <a:lumOff val="35000"/>
                    </a:schemeClr>
                  </a:solidFill>
                </a:rPr>
                <a:t>A B2B sales process is the typical series of predictable events, or phases, required to sell a product or a service by a company to other company. </a:t>
              </a:r>
            </a:p>
          </p:txBody>
        </p:sp>
        <p:sp>
          <p:nvSpPr>
            <p:cNvPr id="17" name="Rectangle 16"/>
            <p:cNvSpPr/>
            <p:nvPr/>
          </p:nvSpPr>
          <p:spPr>
            <a:xfrm>
              <a:off x="4498816" y="3560870"/>
              <a:ext cx="1126464" cy="461665"/>
            </a:xfrm>
            <a:prstGeom prst="rect">
              <a:avLst/>
            </a:prstGeom>
          </p:spPr>
          <p:txBody>
            <a:bodyPr wrap="square">
              <a:spAutoFit/>
            </a:bodyPr>
            <a:lstStyle/>
            <a:p>
              <a:r>
                <a:rPr lang="en-US" sz="2400" dirty="0">
                  <a:solidFill>
                    <a:srgbClr val="E76121"/>
                  </a:solidFill>
                  <a:latin typeface="+mj-lt"/>
                </a:rPr>
                <a:t>2020</a:t>
              </a:r>
            </a:p>
          </p:txBody>
        </p:sp>
        <p:sp>
          <p:nvSpPr>
            <p:cNvPr id="18" name="Rectangle 17"/>
            <p:cNvSpPr/>
            <p:nvPr/>
          </p:nvSpPr>
          <p:spPr>
            <a:xfrm>
              <a:off x="4498816" y="3944330"/>
              <a:ext cx="2665214" cy="400110"/>
            </a:xfrm>
            <a:prstGeom prst="rect">
              <a:avLst/>
            </a:prstGeom>
          </p:spPr>
          <p:txBody>
            <a:bodyPr wrap="square">
              <a:spAutoFit/>
            </a:bodyPr>
            <a:lstStyle/>
            <a:p>
              <a:r>
                <a:rPr lang="en-US" sz="2000" b="1" dirty="0">
                  <a:solidFill>
                    <a:schemeClr val="tx1">
                      <a:lumMod val="65000"/>
                      <a:lumOff val="35000"/>
                    </a:schemeClr>
                  </a:solidFill>
                </a:rPr>
                <a:t>200 Cities Grow</a:t>
              </a:r>
            </a:p>
          </p:txBody>
        </p:sp>
      </p:grpSp>
      <p:sp>
        <p:nvSpPr>
          <p:cNvPr id="19" name="Rectangle 18"/>
          <p:cNvSpPr/>
          <p:nvPr/>
        </p:nvSpPr>
        <p:spPr>
          <a:xfrm>
            <a:off x="729637" y="5828462"/>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303662" y="5777662"/>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951430" y="58223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rotWithShape="1">
          <a:blip r:embed="rId2" cstate="print">
            <a:extLst>
              <a:ext uri="{28A0092B-C50C-407E-A947-70E740481C1C}">
                <a14:useLocalDpi xmlns:a14="http://schemas.microsoft.com/office/drawing/2010/main" val="0"/>
              </a:ext>
            </a:extLst>
          </a:blip>
          <a:srcRect l="12045" r="7842"/>
          <a:stretch/>
        </p:blipFill>
        <p:spPr>
          <a:xfrm>
            <a:off x="622300" y="2171700"/>
            <a:ext cx="1828800" cy="1219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2179539"/>
            <a:ext cx="1828800" cy="1214951"/>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34324" y="2198092"/>
            <a:ext cx="1819276" cy="1192807"/>
          </a:xfrm>
          <a:prstGeom prst="rect">
            <a:avLst/>
          </a:prstGeom>
        </p:spPr>
      </p:pic>
    </p:spTree>
    <p:extLst>
      <p:ext uri="{BB962C8B-B14F-4D97-AF65-F5344CB8AC3E}">
        <p14:creationId xmlns:p14="http://schemas.microsoft.com/office/powerpoint/2010/main" val="3982500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530" y="888555"/>
            <a:ext cx="2759299" cy="615043"/>
          </a:xfrm>
        </p:spPr>
        <p:txBody>
          <a:bodyPr anchor="t">
            <a:normAutofit/>
          </a:bodyPr>
          <a:lstStyle/>
          <a:p>
            <a:r>
              <a:rPr lang="en-US" dirty="0"/>
              <a:t>Our Team</a:t>
            </a:r>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a:solidFill>
                  <a:schemeClr val="bg1">
                    <a:lumMod val="75000"/>
                  </a:schemeClr>
                </a:solidFill>
                <a:latin typeface="+mj-lt"/>
              </a:rPr>
              <a:t>OVERVIEW</a:t>
            </a:r>
          </a:p>
        </p:txBody>
      </p:sp>
      <p:sp>
        <p:nvSpPr>
          <p:cNvPr id="5" name="Rounded Rectangle 4"/>
          <p:cNvSpPr/>
          <p:nvPr/>
        </p:nvSpPr>
        <p:spPr>
          <a:xfrm>
            <a:off x="690465" y="2447327"/>
            <a:ext cx="1359032" cy="1266792"/>
          </a:xfrm>
          <a:prstGeom prst="roundRect">
            <a:avLst>
              <a:gd name="adj" fmla="val 18532"/>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6096000" y="2447327"/>
            <a:ext cx="1359032" cy="1266792"/>
          </a:xfrm>
          <a:prstGeom prst="roundRect">
            <a:avLst>
              <a:gd name="adj" fmla="val 12803"/>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311782" y="2469719"/>
            <a:ext cx="2506961" cy="369332"/>
          </a:xfrm>
          <a:prstGeom prst="rect">
            <a:avLst/>
          </a:prstGeom>
        </p:spPr>
        <p:txBody>
          <a:bodyPr wrap="square">
            <a:spAutoFit/>
          </a:bodyPr>
          <a:lstStyle/>
          <a:p>
            <a:pPr fontAlgn="base"/>
            <a:r>
              <a:rPr lang="en-US" dirty="0">
                <a:solidFill>
                  <a:schemeClr val="tx1">
                    <a:lumMod val="65000"/>
                    <a:lumOff val="35000"/>
                  </a:schemeClr>
                </a:solidFill>
                <a:latin typeface="+mj-lt"/>
              </a:rPr>
              <a:t>GREGORY REED</a:t>
            </a:r>
          </a:p>
        </p:txBody>
      </p:sp>
      <p:sp>
        <p:nvSpPr>
          <p:cNvPr id="10" name="Rectangle 9"/>
          <p:cNvSpPr/>
          <p:nvPr/>
        </p:nvSpPr>
        <p:spPr>
          <a:xfrm>
            <a:off x="7638524" y="2469719"/>
            <a:ext cx="2506961" cy="369332"/>
          </a:xfrm>
          <a:prstGeom prst="rect">
            <a:avLst/>
          </a:prstGeom>
        </p:spPr>
        <p:txBody>
          <a:bodyPr wrap="square">
            <a:spAutoFit/>
          </a:bodyPr>
          <a:lstStyle/>
          <a:p>
            <a:pPr fontAlgn="base"/>
            <a:r>
              <a:rPr lang="en-US" dirty="0">
                <a:solidFill>
                  <a:schemeClr val="tx1">
                    <a:lumMod val="65000"/>
                    <a:lumOff val="35000"/>
                  </a:schemeClr>
                </a:solidFill>
                <a:latin typeface="+mj-lt"/>
              </a:rPr>
              <a:t>GHERYL FOWLER</a:t>
            </a:r>
          </a:p>
        </p:txBody>
      </p:sp>
      <p:sp>
        <p:nvSpPr>
          <p:cNvPr id="3" name="Rectangle 2"/>
          <p:cNvSpPr/>
          <p:nvPr/>
        </p:nvSpPr>
        <p:spPr>
          <a:xfrm>
            <a:off x="2307772" y="2807677"/>
            <a:ext cx="3369128" cy="1077218"/>
          </a:xfrm>
          <a:prstGeom prst="rect">
            <a:avLst/>
          </a:prstGeom>
        </p:spPr>
        <p:txBody>
          <a:bodyPr wrap="square">
            <a:spAutoFit/>
          </a:bodyPr>
          <a:lstStyle/>
          <a:p>
            <a:r>
              <a:rPr lang="en-US" sz="1600" dirty="0">
                <a:solidFill>
                  <a:schemeClr val="tx1">
                    <a:lumMod val="65000"/>
                    <a:lumOff val="35000"/>
                  </a:schemeClr>
                </a:solidFill>
              </a:rPr>
              <a:t>Engineering For Industrial Supplies, A supplier of Automation, control Instruments and electromechanical products.</a:t>
            </a:r>
            <a:endParaRPr lang="en-US" sz="1400" dirty="0">
              <a:solidFill>
                <a:schemeClr val="tx1">
                  <a:lumMod val="65000"/>
                  <a:lumOff val="35000"/>
                </a:schemeClr>
              </a:solidFill>
            </a:endParaRPr>
          </a:p>
        </p:txBody>
      </p:sp>
      <p:sp>
        <p:nvSpPr>
          <p:cNvPr id="13" name="Rectangle 12"/>
          <p:cNvSpPr/>
          <p:nvPr/>
        </p:nvSpPr>
        <p:spPr>
          <a:xfrm>
            <a:off x="7663544" y="2807677"/>
            <a:ext cx="3766456" cy="1077218"/>
          </a:xfrm>
          <a:prstGeom prst="rect">
            <a:avLst/>
          </a:prstGeom>
        </p:spPr>
        <p:txBody>
          <a:bodyPr wrap="square">
            <a:spAutoFit/>
          </a:bodyPr>
          <a:lstStyle/>
          <a:p>
            <a:r>
              <a:rPr lang="en-US" sz="1600" dirty="0">
                <a:solidFill>
                  <a:schemeClr val="tx1">
                    <a:lumMod val="65000"/>
                    <a:lumOff val="35000"/>
                  </a:schemeClr>
                </a:solidFill>
              </a:rPr>
              <a:t>Engineering For Industrial Supplies, A supplier of Automation, control Instruments and electromechanical products. Handling 20 ongoing projects.</a:t>
            </a:r>
            <a:endParaRPr lang="en-US" sz="1400" dirty="0">
              <a:solidFill>
                <a:schemeClr val="tx1">
                  <a:lumMod val="65000"/>
                  <a:lumOff val="35000"/>
                </a:schemeClr>
              </a:solidFill>
            </a:endParaRPr>
          </a:p>
        </p:txBody>
      </p:sp>
      <p:sp>
        <p:nvSpPr>
          <p:cNvPr id="17" name="Rectangle 16"/>
          <p:cNvSpPr/>
          <p:nvPr/>
        </p:nvSpPr>
        <p:spPr>
          <a:xfrm>
            <a:off x="2307772" y="4099448"/>
            <a:ext cx="3323771" cy="2062103"/>
          </a:xfrm>
          <a:prstGeom prst="rect">
            <a:avLst/>
          </a:prstGeom>
        </p:spPr>
        <p:txBody>
          <a:bodyPr wrap="square">
            <a:spAutoFit/>
          </a:bodyPr>
          <a:lstStyle/>
          <a:p>
            <a:r>
              <a:rPr lang="en-US" sz="1600" b="1" dirty="0">
                <a:solidFill>
                  <a:schemeClr val="tx1">
                    <a:lumMod val="65000"/>
                    <a:lumOff val="35000"/>
                  </a:schemeClr>
                </a:solidFill>
              </a:rPr>
              <a:t>Experiences</a:t>
            </a:r>
          </a:p>
          <a:p>
            <a:r>
              <a:rPr lang="en-US" sz="1600" dirty="0">
                <a:solidFill>
                  <a:schemeClr val="tx1">
                    <a:lumMod val="65000"/>
                    <a:lumOff val="35000"/>
                  </a:schemeClr>
                </a:solidFill>
              </a:rPr>
              <a:t>General Manager, Aple.com</a:t>
            </a:r>
          </a:p>
          <a:p>
            <a:r>
              <a:rPr lang="en-US" sz="1600" dirty="0">
                <a:solidFill>
                  <a:schemeClr val="tx1">
                    <a:lumMod val="65000"/>
                    <a:lumOff val="35000"/>
                  </a:schemeClr>
                </a:solidFill>
              </a:rPr>
              <a:t>B2B Strategist, Bumi, Inc.</a:t>
            </a:r>
          </a:p>
          <a:p>
            <a:r>
              <a:rPr lang="en-US" sz="1600" dirty="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a:solidFill>
                  <a:schemeClr val="tx1">
                    <a:lumMod val="65000"/>
                    <a:lumOff val="35000"/>
                  </a:schemeClr>
                </a:solidFill>
              </a:rPr>
              <a:t>Harvard University</a:t>
            </a:r>
          </a:p>
          <a:p>
            <a:r>
              <a:rPr lang="en-US" sz="1600" dirty="0">
                <a:solidFill>
                  <a:schemeClr val="tx1">
                    <a:lumMod val="65000"/>
                    <a:lumOff val="35000"/>
                  </a:schemeClr>
                </a:solidFill>
              </a:rPr>
              <a:t>Business Faculty, 2008</a:t>
            </a:r>
          </a:p>
          <a:p>
            <a:endParaRPr lang="en-US" sz="1600" dirty="0">
              <a:solidFill>
                <a:schemeClr val="tx1">
                  <a:lumMod val="65000"/>
                  <a:lumOff val="35000"/>
                </a:schemeClr>
              </a:solidFill>
            </a:endParaRPr>
          </a:p>
        </p:txBody>
      </p:sp>
      <p:sp>
        <p:nvSpPr>
          <p:cNvPr id="18" name="Rectangle 17"/>
          <p:cNvSpPr/>
          <p:nvPr/>
        </p:nvSpPr>
        <p:spPr>
          <a:xfrm>
            <a:off x="7649029" y="4099448"/>
            <a:ext cx="2930071" cy="1815882"/>
          </a:xfrm>
          <a:prstGeom prst="rect">
            <a:avLst/>
          </a:prstGeom>
        </p:spPr>
        <p:txBody>
          <a:bodyPr wrap="square">
            <a:spAutoFit/>
          </a:bodyPr>
          <a:lstStyle/>
          <a:p>
            <a:r>
              <a:rPr lang="en-US" sz="1600" b="1" dirty="0">
                <a:solidFill>
                  <a:schemeClr val="tx1">
                    <a:lumMod val="65000"/>
                    <a:lumOff val="35000"/>
                  </a:schemeClr>
                </a:solidFill>
              </a:rPr>
              <a:t>Experiences</a:t>
            </a:r>
          </a:p>
          <a:p>
            <a:r>
              <a:rPr lang="en-US" sz="1600" dirty="0">
                <a:solidFill>
                  <a:schemeClr val="tx1">
                    <a:lumMod val="65000"/>
                    <a:lumOff val="35000"/>
                  </a:schemeClr>
                </a:solidFill>
              </a:rPr>
              <a:t>General Manager, Aple.com</a:t>
            </a:r>
          </a:p>
          <a:p>
            <a:r>
              <a:rPr lang="en-US" sz="1600" dirty="0">
                <a:solidFill>
                  <a:schemeClr val="tx1">
                    <a:lumMod val="65000"/>
                    <a:lumOff val="35000"/>
                  </a:schemeClr>
                </a:solidFill>
              </a:rPr>
              <a:t>B2B Strategist, Bumi, Inc.</a:t>
            </a:r>
          </a:p>
          <a:p>
            <a:r>
              <a:rPr lang="en-US" sz="1600" dirty="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a:solidFill>
                  <a:schemeClr val="tx1">
                    <a:lumMod val="65000"/>
                    <a:lumOff val="35000"/>
                  </a:schemeClr>
                </a:solidFill>
              </a:rPr>
              <a:t>Harvard University</a:t>
            </a:r>
          </a:p>
          <a:p>
            <a:r>
              <a:rPr lang="en-US" sz="1600" dirty="0">
                <a:solidFill>
                  <a:schemeClr val="tx1">
                    <a:lumMod val="65000"/>
                    <a:lumOff val="35000"/>
                  </a:schemeClr>
                </a:solidFill>
              </a:rPr>
              <a:t>Business Faculty, 2008</a:t>
            </a:r>
          </a:p>
        </p:txBody>
      </p:sp>
      <p:grpSp>
        <p:nvGrpSpPr>
          <p:cNvPr id="19" name="Group 23"/>
          <p:cNvGrpSpPr>
            <a:grpSpLocks noChangeAspect="1"/>
          </p:cNvGrpSpPr>
          <p:nvPr/>
        </p:nvGrpSpPr>
        <p:grpSpPr bwMode="auto">
          <a:xfrm>
            <a:off x="1695455" y="4244256"/>
            <a:ext cx="375372" cy="375372"/>
            <a:chOff x="3686" y="2008"/>
            <a:chExt cx="306" cy="306"/>
          </a:xfrm>
          <a:solidFill>
            <a:srgbClr val="E76121"/>
          </a:solidFill>
        </p:grpSpPr>
        <p:sp>
          <p:nvSpPr>
            <p:cNvPr id="21"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6" name="Group 23"/>
          <p:cNvGrpSpPr>
            <a:grpSpLocks noChangeAspect="1"/>
          </p:cNvGrpSpPr>
          <p:nvPr/>
        </p:nvGrpSpPr>
        <p:grpSpPr bwMode="auto">
          <a:xfrm>
            <a:off x="7042155" y="4244256"/>
            <a:ext cx="375372" cy="375372"/>
            <a:chOff x="3686" y="2008"/>
            <a:chExt cx="306" cy="306"/>
          </a:xfrm>
          <a:solidFill>
            <a:srgbClr val="E76121"/>
          </a:solidFill>
        </p:grpSpPr>
        <p:sp>
          <p:nvSpPr>
            <p:cNvPr id="3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5"/>
          <p:cNvSpPr>
            <a:spLocks noEditPoints="1"/>
          </p:cNvSpPr>
          <p:nvPr/>
        </p:nvSpPr>
        <p:spPr bwMode="auto">
          <a:xfrm>
            <a:off x="17049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rgbClr val="E76121"/>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5"/>
          <p:cNvSpPr>
            <a:spLocks noEditPoints="1"/>
          </p:cNvSpPr>
          <p:nvPr/>
        </p:nvSpPr>
        <p:spPr bwMode="auto">
          <a:xfrm>
            <a:off x="707723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rgbClr val="E7612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33011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3103"/>
            <a:ext cx="2711960" cy="907562"/>
          </a:xfrm>
        </p:spPr>
        <p:txBody>
          <a:bodyPr anchor="t">
            <a:normAutofit/>
          </a:bodyPr>
          <a:lstStyle/>
          <a:p>
            <a:r>
              <a:rPr lang="en-US" dirty="0"/>
              <a:t>Awards</a:t>
            </a:r>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a:solidFill>
                  <a:schemeClr val="bg1">
                    <a:lumMod val="75000"/>
                  </a:schemeClr>
                </a:solidFill>
                <a:latin typeface="+mj-lt"/>
              </a:rPr>
              <a:t>OVERVIEW</a:t>
            </a:r>
          </a:p>
        </p:txBody>
      </p:sp>
      <p:sp>
        <p:nvSpPr>
          <p:cNvPr id="6" name="Rounded Rectangle 5"/>
          <p:cNvSpPr/>
          <p:nvPr/>
        </p:nvSpPr>
        <p:spPr>
          <a:xfrm>
            <a:off x="6879155"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p:cNvSpPr/>
          <p:nvPr/>
        </p:nvSpPr>
        <p:spPr>
          <a:xfrm>
            <a:off x="4322934"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9461898"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578757" y="3446307"/>
            <a:ext cx="3383643" cy="2062103"/>
          </a:xfrm>
          <a:prstGeom prst="rect">
            <a:avLst/>
          </a:prstGeom>
        </p:spPr>
        <p:txBody>
          <a:bodyPr wrap="square">
            <a:spAutoFit/>
          </a:bodyPr>
          <a:lstStyle/>
          <a:p>
            <a:r>
              <a:rPr lang="en-US" sz="1600" dirty="0">
                <a:solidFill>
                  <a:schemeClr val="tx1">
                    <a:lumMod val="65000"/>
                    <a:lumOff val="35000"/>
                  </a:schemeClr>
                </a:solidFill>
              </a:rPr>
              <a:t>Since the beginning, We has been a different kind of company. One that is dedicated to inspiring and nurturing the human spirit. We are grateful to our partners (employees) for making us the company that we are. And we are honored to be acknowledged for their efforts.</a:t>
            </a:r>
          </a:p>
        </p:txBody>
      </p:sp>
      <p:sp>
        <p:nvSpPr>
          <p:cNvPr id="10" name="Rectangle 9"/>
          <p:cNvSpPr/>
          <p:nvPr/>
        </p:nvSpPr>
        <p:spPr>
          <a:xfrm>
            <a:off x="599097" y="2030665"/>
            <a:ext cx="2898846" cy="1200329"/>
          </a:xfrm>
          <a:prstGeom prst="rect">
            <a:avLst/>
          </a:prstGeom>
        </p:spPr>
        <p:txBody>
          <a:bodyPr wrap="square">
            <a:spAutoFit/>
          </a:bodyPr>
          <a:lstStyle/>
          <a:p>
            <a:r>
              <a:rPr lang="en-US" sz="2400" dirty="0">
                <a:solidFill>
                  <a:schemeClr val="tx1">
                    <a:lumMod val="65000"/>
                    <a:lumOff val="35000"/>
                  </a:schemeClr>
                </a:solidFill>
                <a:latin typeface="+mj-lt"/>
              </a:rPr>
              <a:t>Recognition. </a:t>
            </a:r>
          </a:p>
          <a:p>
            <a:r>
              <a:rPr lang="en-US" sz="2400" dirty="0">
                <a:solidFill>
                  <a:schemeClr val="tx1">
                    <a:lumMod val="65000"/>
                    <a:lumOff val="35000"/>
                  </a:schemeClr>
                </a:solidFill>
                <a:latin typeface="+mj-lt"/>
              </a:rPr>
              <a:t>Credibility.</a:t>
            </a:r>
          </a:p>
          <a:p>
            <a:r>
              <a:rPr lang="en-US" sz="2400" dirty="0">
                <a:solidFill>
                  <a:schemeClr val="tx1">
                    <a:lumMod val="65000"/>
                    <a:lumOff val="35000"/>
                  </a:schemeClr>
                </a:solidFill>
                <a:latin typeface="+mj-lt"/>
              </a:rPr>
              <a:t>Responsibility.</a:t>
            </a:r>
          </a:p>
        </p:txBody>
      </p:sp>
      <p:sp>
        <p:nvSpPr>
          <p:cNvPr id="19" name="Rectangle 18"/>
          <p:cNvSpPr/>
          <p:nvPr/>
        </p:nvSpPr>
        <p:spPr>
          <a:xfrm>
            <a:off x="6771714" y="4568762"/>
            <a:ext cx="2137336" cy="523220"/>
          </a:xfrm>
          <a:prstGeom prst="rect">
            <a:avLst/>
          </a:prstGeom>
        </p:spPr>
        <p:txBody>
          <a:bodyPr wrap="square">
            <a:spAutoFit/>
          </a:bodyPr>
          <a:lstStyle/>
          <a:p>
            <a:pPr algn="ctr"/>
            <a:r>
              <a:rPr lang="en-US" sz="1400" dirty="0">
                <a:solidFill>
                  <a:schemeClr val="tx1">
                    <a:lumMod val="65000"/>
                    <a:lumOff val="35000"/>
                  </a:schemeClr>
                </a:solidFill>
              </a:rPr>
              <a:t>One of the “World’s Most Admired Companies”</a:t>
            </a:r>
          </a:p>
        </p:txBody>
      </p:sp>
      <p:sp>
        <p:nvSpPr>
          <p:cNvPr id="9" name="Rectangle 8"/>
          <p:cNvSpPr/>
          <p:nvPr/>
        </p:nvSpPr>
        <p:spPr>
          <a:xfrm>
            <a:off x="4310743" y="4568762"/>
            <a:ext cx="2017486" cy="523220"/>
          </a:xfrm>
          <a:prstGeom prst="rect">
            <a:avLst/>
          </a:prstGeom>
        </p:spPr>
        <p:txBody>
          <a:bodyPr wrap="square">
            <a:spAutoFit/>
          </a:bodyPr>
          <a:lstStyle/>
          <a:p>
            <a:pPr algn="ctr"/>
            <a:r>
              <a:rPr lang="en-US" sz="1400" dirty="0">
                <a:solidFill>
                  <a:schemeClr val="tx1">
                    <a:lumMod val="65000"/>
                    <a:lumOff val="35000"/>
                  </a:schemeClr>
                </a:solidFill>
              </a:rPr>
              <a:t>100% Rating on the Disability Equality Index</a:t>
            </a:r>
          </a:p>
        </p:txBody>
      </p:sp>
      <p:sp>
        <p:nvSpPr>
          <p:cNvPr id="12" name="Rectangle 11"/>
          <p:cNvSpPr/>
          <p:nvPr/>
        </p:nvSpPr>
        <p:spPr>
          <a:xfrm>
            <a:off x="4723684" y="4172883"/>
            <a:ext cx="1191604" cy="369332"/>
          </a:xfrm>
          <a:prstGeom prst="rect">
            <a:avLst/>
          </a:prstGeom>
        </p:spPr>
        <p:txBody>
          <a:bodyPr wrap="square">
            <a:spAutoFit/>
          </a:bodyPr>
          <a:lstStyle/>
          <a:p>
            <a:pPr algn="ctr"/>
            <a:r>
              <a:rPr lang="en-US" dirty="0">
                <a:solidFill>
                  <a:schemeClr val="tx1">
                    <a:lumMod val="65000"/>
                    <a:lumOff val="35000"/>
                  </a:schemeClr>
                </a:solidFill>
                <a:latin typeface="+mj-lt"/>
              </a:rPr>
              <a:t>TOP DEI</a:t>
            </a:r>
          </a:p>
        </p:txBody>
      </p:sp>
      <p:grpSp>
        <p:nvGrpSpPr>
          <p:cNvPr id="13" name="Group 12"/>
          <p:cNvGrpSpPr/>
          <p:nvPr/>
        </p:nvGrpSpPr>
        <p:grpSpPr>
          <a:xfrm>
            <a:off x="4782458" y="5421643"/>
            <a:ext cx="1074057" cy="159657"/>
            <a:chOff x="4455886" y="5172982"/>
            <a:chExt cx="1074057" cy="159657"/>
          </a:xfrm>
        </p:grpSpPr>
        <p:sp>
          <p:nvSpPr>
            <p:cNvPr id="11" name="5-Point Star 1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5-Point Star 1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5-Point Star 1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p:cNvSpPr/>
          <p:nvPr/>
        </p:nvSpPr>
        <p:spPr>
          <a:xfrm>
            <a:off x="7032625" y="4172883"/>
            <a:ext cx="1752600" cy="369332"/>
          </a:xfrm>
          <a:prstGeom prst="rect">
            <a:avLst/>
          </a:prstGeom>
        </p:spPr>
        <p:txBody>
          <a:bodyPr wrap="square">
            <a:spAutoFit/>
          </a:bodyPr>
          <a:lstStyle/>
          <a:p>
            <a:pPr algn="ctr"/>
            <a:r>
              <a:rPr lang="en-US" dirty="0">
                <a:solidFill>
                  <a:schemeClr val="tx1">
                    <a:lumMod val="65000"/>
                    <a:lumOff val="35000"/>
                  </a:schemeClr>
                </a:solidFill>
                <a:latin typeface="+mj-lt"/>
              </a:rPr>
              <a:t>100 Fortune</a:t>
            </a:r>
          </a:p>
        </p:txBody>
      </p:sp>
      <p:grpSp>
        <p:nvGrpSpPr>
          <p:cNvPr id="22" name="Group 21"/>
          <p:cNvGrpSpPr/>
          <p:nvPr/>
        </p:nvGrpSpPr>
        <p:grpSpPr>
          <a:xfrm>
            <a:off x="7338679" y="5421643"/>
            <a:ext cx="1074057" cy="159657"/>
            <a:chOff x="4455886" y="5172982"/>
            <a:chExt cx="1074057" cy="159657"/>
          </a:xfrm>
        </p:grpSpPr>
        <p:sp>
          <p:nvSpPr>
            <p:cNvPr id="23" name="5-Point Star 22"/>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5-Point Star 2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5-Point Star 2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5-Point Star 2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5-Point Star 2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ectangle 27"/>
          <p:cNvSpPr/>
          <p:nvPr/>
        </p:nvSpPr>
        <p:spPr>
          <a:xfrm>
            <a:off x="9449707" y="4568762"/>
            <a:ext cx="2017486" cy="523220"/>
          </a:xfrm>
          <a:prstGeom prst="rect">
            <a:avLst/>
          </a:prstGeom>
        </p:spPr>
        <p:txBody>
          <a:bodyPr wrap="square">
            <a:spAutoFit/>
          </a:bodyPr>
          <a:lstStyle/>
          <a:p>
            <a:pPr algn="ctr"/>
            <a:r>
              <a:rPr lang="en-US" sz="1400" dirty="0">
                <a:solidFill>
                  <a:schemeClr val="tx1">
                    <a:lumMod val="65000"/>
                    <a:lumOff val="35000"/>
                  </a:schemeClr>
                </a:solidFill>
              </a:rPr>
              <a:t>One of the “Top 10 Millennial Brands” </a:t>
            </a:r>
          </a:p>
        </p:txBody>
      </p:sp>
      <p:sp>
        <p:nvSpPr>
          <p:cNvPr id="29" name="Rectangle 28"/>
          <p:cNvSpPr/>
          <p:nvPr/>
        </p:nvSpPr>
        <p:spPr>
          <a:xfrm>
            <a:off x="9401175" y="4172883"/>
            <a:ext cx="2114550" cy="369332"/>
          </a:xfrm>
          <a:prstGeom prst="rect">
            <a:avLst/>
          </a:prstGeom>
        </p:spPr>
        <p:txBody>
          <a:bodyPr wrap="square">
            <a:spAutoFit/>
          </a:bodyPr>
          <a:lstStyle/>
          <a:p>
            <a:pPr algn="ctr"/>
            <a:r>
              <a:rPr lang="en-US" dirty="0">
                <a:solidFill>
                  <a:schemeClr val="tx1">
                    <a:lumMod val="65000"/>
                    <a:lumOff val="35000"/>
                  </a:schemeClr>
                </a:solidFill>
                <a:latin typeface="+mj-lt"/>
              </a:rPr>
              <a:t>TOP Global</a:t>
            </a:r>
          </a:p>
        </p:txBody>
      </p:sp>
      <p:grpSp>
        <p:nvGrpSpPr>
          <p:cNvPr id="30" name="Group 29"/>
          <p:cNvGrpSpPr/>
          <p:nvPr/>
        </p:nvGrpSpPr>
        <p:grpSpPr>
          <a:xfrm>
            <a:off x="9921422" y="5421643"/>
            <a:ext cx="1074057" cy="159657"/>
            <a:chOff x="4455886" y="5172982"/>
            <a:chExt cx="1074057" cy="159657"/>
          </a:xfrm>
        </p:grpSpPr>
        <p:sp>
          <p:nvSpPr>
            <p:cNvPr id="31" name="5-Point Star 3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5-Point Star 31"/>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5-Point Star 32"/>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5-Point Star 33"/>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5-Point Star 34"/>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4"/>
          <p:cNvGrpSpPr>
            <a:grpSpLocks noChangeAspect="1"/>
          </p:cNvGrpSpPr>
          <p:nvPr/>
        </p:nvGrpSpPr>
        <p:grpSpPr bwMode="auto">
          <a:xfrm>
            <a:off x="4844824" y="2337820"/>
            <a:ext cx="949324" cy="1246188"/>
            <a:chOff x="3036" y="1493"/>
            <a:chExt cx="598" cy="785"/>
          </a:xfrm>
          <a:solidFill>
            <a:schemeClr val="accent1">
              <a:lumMod val="40000"/>
              <a:lumOff val="60000"/>
            </a:schemeClr>
          </a:solidFill>
        </p:grpSpPr>
        <p:sp>
          <p:nvSpPr>
            <p:cNvPr id="38" name="Freeform 5"/>
            <p:cNvSpPr>
              <a:spLocks/>
            </p:cNvSpPr>
            <p:nvPr/>
          </p:nvSpPr>
          <p:spPr bwMode="auto">
            <a:xfrm>
              <a:off x="3090" y="1548"/>
              <a:ext cx="354" cy="385"/>
            </a:xfrm>
            <a:custGeom>
              <a:avLst/>
              <a:gdLst>
                <a:gd name="T0" fmla="*/ 903 w 926"/>
                <a:gd name="T1" fmla="*/ 114 h 1005"/>
                <a:gd name="T2" fmla="*/ 228 w 926"/>
                <a:gd name="T3" fmla="*/ 222 h 1005"/>
                <a:gd name="T4" fmla="*/ 180 w 926"/>
                <a:gd name="T5" fmla="*/ 992 h 1005"/>
                <a:gd name="T6" fmla="*/ 205 w 926"/>
                <a:gd name="T7" fmla="*/ 1005 h 1005"/>
                <a:gd name="T8" fmla="*/ 225 w 926"/>
                <a:gd name="T9" fmla="*/ 998 h 1005"/>
                <a:gd name="T10" fmla="*/ 231 w 926"/>
                <a:gd name="T11" fmla="*/ 953 h 1005"/>
                <a:gd name="T12" fmla="*/ 274 w 926"/>
                <a:gd name="T13" fmla="*/ 268 h 1005"/>
                <a:gd name="T14" fmla="*/ 874 w 926"/>
                <a:gd name="T15" fmla="*/ 172 h 1005"/>
                <a:gd name="T16" fmla="*/ 918 w 926"/>
                <a:gd name="T17" fmla="*/ 158 h 1005"/>
                <a:gd name="T18" fmla="*/ 903 w 926"/>
                <a:gd name="T19" fmla="*/ 114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6" h="1005">
                  <a:moveTo>
                    <a:pt x="903" y="114"/>
                  </a:moveTo>
                  <a:cubicBezTo>
                    <a:pt x="678" y="0"/>
                    <a:pt x="407" y="44"/>
                    <a:pt x="228" y="222"/>
                  </a:cubicBezTo>
                  <a:cubicBezTo>
                    <a:pt x="21" y="430"/>
                    <a:pt x="0" y="761"/>
                    <a:pt x="180" y="992"/>
                  </a:cubicBezTo>
                  <a:cubicBezTo>
                    <a:pt x="186" y="1001"/>
                    <a:pt x="196" y="1005"/>
                    <a:pt x="205" y="1005"/>
                  </a:cubicBezTo>
                  <a:cubicBezTo>
                    <a:pt x="212" y="1005"/>
                    <a:pt x="219" y="1003"/>
                    <a:pt x="225" y="998"/>
                  </a:cubicBezTo>
                  <a:cubicBezTo>
                    <a:pt x="239" y="987"/>
                    <a:pt x="242" y="967"/>
                    <a:pt x="231" y="953"/>
                  </a:cubicBezTo>
                  <a:cubicBezTo>
                    <a:pt x="71" y="747"/>
                    <a:pt x="89" y="453"/>
                    <a:pt x="274" y="268"/>
                  </a:cubicBezTo>
                  <a:cubicBezTo>
                    <a:pt x="433" y="109"/>
                    <a:pt x="674" y="71"/>
                    <a:pt x="874" y="172"/>
                  </a:cubicBezTo>
                  <a:cubicBezTo>
                    <a:pt x="890" y="180"/>
                    <a:pt x="910" y="173"/>
                    <a:pt x="918" y="158"/>
                  </a:cubicBezTo>
                  <a:cubicBezTo>
                    <a:pt x="926" y="142"/>
                    <a:pt x="919" y="122"/>
                    <a:pt x="90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p:cNvSpPr>
              <a:spLocks/>
            </p:cNvSpPr>
            <p:nvPr/>
          </p:nvSpPr>
          <p:spPr bwMode="auto">
            <a:xfrm>
              <a:off x="3192" y="1682"/>
              <a:ext cx="385" cy="332"/>
            </a:xfrm>
            <a:custGeom>
              <a:avLst/>
              <a:gdLst>
                <a:gd name="T0" fmla="*/ 895 w 1009"/>
                <a:gd name="T1" fmla="*/ 22 h 868"/>
                <a:gd name="T2" fmla="*/ 852 w 1009"/>
                <a:gd name="T3" fmla="*/ 8 h 868"/>
                <a:gd name="T4" fmla="*/ 838 w 1009"/>
                <a:gd name="T5" fmla="*/ 51 h 868"/>
                <a:gd name="T6" fmla="*/ 741 w 1009"/>
                <a:gd name="T7" fmla="*/ 651 h 868"/>
                <a:gd name="T8" fmla="*/ 57 w 1009"/>
                <a:gd name="T9" fmla="*/ 694 h 868"/>
                <a:gd name="T10" fmla="*/ 11 w 1009"/>
                <a:gd name="T11" fmla="*/ 700 h 868"/>
                <a:gd name="T12" fmla="*/ 17 w 1009"/>
                <a:gd name="T13" fmla="*/ 745 h 868"/>
                <a:gd name="T14" fmla="*/ 374 w 1009"/>
                <a:gd name="T15" fmla="*/ 868 h 868"/>
                <a:gd name="T16" fmla="*/ 787 w 1009"/>
                <a:gd name="T17" fmla="*/ 697 h 868"/>
                <a:gd name="T18" fmla="*/ 895 w 1009"/>
                <a:gd name="T19" fmla="*/ 22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9" h="868">
                  <a:moveTo>
                    <a:pt x="895" y="22"/>
                  </a:moveTo>
                  <a:cubicBezTo>
                    <a:pt x="887" y="6"/>
                    <a:pt x="868" y="0"/>
                    <a:pt x="852" y="8"/>
                  </a:cubicBezTo>
                  <a:cubicBezTo>
                    <a:pt x="836" y="16"/>
                    <a:pt x="829" y="35"/>
                    <a:pt x="838" y="51"/>
                  </a:cubicBezTo>
                  <a:cubicBezTo>
                    <a:pt x="939" y="251"/>
                    <a:pt x="900" y="493"/>
                    <a:pt x="741" y="651"/>
                  </a:cubicBezTo>
                  <a:cubicBezTo>
                    <a:pt x="557" y="836"/>
                    <a:pt x="262" y="855"/>
                    <a:pt x="57" y="694"/>
                  </a:cubicBezTo>
                  <a:cubicBezTo>
                    <a:pt x="42" y="684"/>
                    <a:pt x="22" y="686"/>
                    <a:pt x="11" y="700"/>
                  </a:cubicBezTo>
                  <a:cubicBezTo>
                    <a:pt x="0" y="714"/>
                    <a:pt x="3" y="734"/>
                    <a:pt x="17" y="745"/>
                  </a:cubicBezTo>
                  <a:cubicBezTo>
                    <a:pt x="122" y="827"/>
                    <a:pt x="248" y="868"/>
                    <a:pt x="374" y="868"/>
                  </a:cubicBezTo>
                  <a:cubicBezTo>
                    <a:pt x="524" y="868"/>
                    <a:pt x="674" y="810"/>
                    <a:pt x="787" y="697"/>
                  </a:cubicBezTo>
                  <a:cubicBezTo>
                    <a:pt x="965" y="519"/>
                    <a:pt x="1009" y="247"/>
                    <a:pt x="89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7"/>
            <p:cNvSpPr>
              <a:spLocks/>
            </p:cNvSpPr>
            <p:nvPr/>
          </p:nvSpPr>
          <p:spPr bwMode="auto">
            <a:xfrm>
              <a:off x="3460" y="1620"/>
              <a:ext cx="47" cy="44"/>
            </a:xfrm>
            <a:custGeom>
              <a:avLst/>
              <a:gdLst>
                <a:gd name="T0" fmla="*/ 109 w 121"/>
                <a:gd name="T1" fmla="*/ 63 h 117"/>
                <a:gd name="T2" fmla="*/ 84 w 121"/>
                <a:gd name="T3" fmla="*/ 36 h 117"/>
                <a:gd name="T4" fmla="*/ 57 w 121"/>
                <a:gd name="T5" fmla="*/ 12 h 117"/>
                <a:gd name="T6" fmla="*/ 12 w 121"/>
                <a:gd name="T7" fmla="*/ 14 h 117"/>
                <a:gd name="T8" fmla="*/ 14 w 121"/>
                <a:gd name="T9" fmla="*/ 60 h 117"/>
                <a:gd name="T10" fmla="*/ 38 w 121"/>
                <a:gd name="T11" fmla="*/ 82 h 117"/>
                <a:gd name="T12" fmla="*/ 60 w 121"/>
                <a:gd name="T13" fmla="*/ 106 h 117"/>
                <a:gd name="T14" fmla="*/ 85 w 121"/>
                <a:gd name="T15" fmla="*/ 117 h 117"/>
                <a:gd name="T16" fmla="*/ 106 w 121"/>
                <a:gd name="T17" fmla="*/ 109 h 117"/>
                <a:gd name="T18" fmla="*/ 109 w 121"/>
                <a:gd name="T19"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17">
                  <a:moveTo>
                    <a:pt x="109" y="63"/>
                  </a:moveTo>
                  <a:cubicBezTo>
                    <a:pt x="101" y="54"/>
                    <a:pt x="92" y="45"/>
                    <a:pt x="84" y="36"/>
                  </a:cubicBezTo>
                  <a:cubicBezTo>
                    <a:pt x="75" y="28"/>
                    <a:pt x="66" y="20"/>
                    <a:pt x="57" y="12"/>
                  </a:cubicBezTo>
                  <a:cubicBezTo>
                    <a:pt x="44" y="0"/>
                    <a:pt x="23" y="1"/>
                    <a:pt x="12" y="14"/>
                  </a:cubicBezTo>
                  <a:cubicBezTo>
                    <a:pt x="0" y="28"/>
                    <a:pt x="1" y="48"/>
                    <a:pt x="14" y="60"/>
                  </a:cubicBezTo>
                  <a:cubicBezTo>
                    <a:pt x="23" y="67"/>
                    <a:pt x="31" y="74"/>
                    <a:pt x="38" y="82"/>
                  </a:cubicBezTo>
                  <a:cubicBezTo>
                    <a:pt x="46" y="90"/>
                    <a:pt x="53" y="98"/>
                    <a:pt x="60" y="106"/>
                  </a:cubicBezTo>
                  <a:cubicBezTo>
                    <a:pt x="67" y="113"/>
                    <a:pt x="76" y="117"/>
                    <a:pt x="85" y="117"/>
                  </a:cubicBezTo>
                  <a:cubicBezTo>
                    <a:pt x="92" y="117"/>
                    <a:pt x="100" y="114"/>
                    <a:pt x="106" y="109"/>
                  </a:cubicBezTo>
                  <a:cubicBezTo>
                    <a:pt x="119" y="97"/>
                    <a:pt x="121" y="76"/>
                    <a:pt x="10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8"/>
            <p:cNvSpPr>
              <a:spLocks noEditPoints="1"/>
            </p:cNvSpPr>
            <p:nvPr/>
          </p:nvSpPr>
          <p:spPr bwMode="auto">
            <a:xfrm>
              <a:off x="3036" y="1493"/>
              <a:ext cx="598" cy="785"/>
            </a:xfrm>
            <a:custGeom>
              <a:avLst/>
              <a:gdLst>
                <a:gd name="T0" fmla="*/ 1500 w 1564"/>
                <a:gd name="T1" fmla="*/ 655 h 2053"/>
                <a:gd name="T2" fmla="*/ 1462 w 1564"/>
                <a:gd name="T3" fmla="*/ 437 h 2053"/>
                <a:gd name="T4" fmla="*/ 1360 w 1564"/>
                <a:gd name="T5" fmla="*/ 284 h 2053"/>
                <a:gd name="T6" fmla="*/ 1174 w 1564"/>
                <a:gd name="T7" fmla="*/ 167 h 2053"/>
                <a:gd name="T8" fmla="*/ 940 w 1564"/>
                <a:gd name="T9" fmla="*/ 70 h 2053"/>
                <a:gd name="T10" fmla="*/ 725 w 1564"/>
                <a:gd name="T11" fmla="*/ 21 h 2053"/>
                <a:gd name="T12" fmla="*/ 544 w 1564"/>
                <a:gd name="T13" fmla="*/ 57 h 2053"/>
                <a:gd name="T14" fmla="*/ 364 w 1564"/>
                <a:gd name="T15" fmla="*/ 184 h 2053"/>
                <a:gd name="T16" fmla="*/ 185 w 1564"/>
                <a:gd name="T17" fmla="*/ 364 h 2053"/>
                <a:gd name="T18" fmla="*/ 58 w 1564"/>
                <a:gd name="T19" fmla="*/ 543 h 2053"/>
                <a:gd name="T20" fmla="*/ 22 w 1564"/>
                <a:gd name="T21" fmla="*/ 724 h 2053"/>
                <a:gd name="T22" fmla="*/ 70 w 1564"/>
                <a:gd name="T23" fmla="*/ 939 h 2053"/>
                <a:gd name="T24" fmla="*/ 167 w 1564"/>
                <a:gd name="T25" fmla="*/ 1173 h 2053"/>
                <a:gd name="T26" fmla="*/ 285 w 1564"/>
                <a:gd name="T27" fmla="*/ 1359 h 2053"/>
                <a:gd name="T28" fmla="*/ 98 w 1564"/>
                <a:gd name="T29" fmla="*/ 1899 h 2053"/>
                <a:gd name="T30" fmla="*/ 411 w 1564"/>
                <a:gd name="T31" fmla="*/ 2039 h 2053"/>
                <a:gd name="T32" fmla="*/ 467 w 1564"/>
                <a:gd name="T33" fmla="*/ 2034 h 2053"/>
                <a:gd name="T34" fmla="*/ 782 w 1564"/>
                <a:gd name="T35" fmla="*/ 1558 h 2053"/>
                <a:gd name="T36" fmla="*/ 1098 w 1564"/>
                <a:gd name="T37" fmla="*/ 2034 h 2053"/>
                <a:gd name="T38" fmla="*/ 1154 w 1564"/>
                <a:gd name="T39" fmla="*/ 2039 h 2053"/>
                <a:gd name="T40" fmla="*/ 1468 w 1564"/>
                <a:gd name="T41" fmla="*/ 1899 h 2053"/>
                <a:gd name="T42" fmla="*/ 1279 w 1564"/>
                <a:gd name="T43" fmla="*/ 1359 h 2053"/>
                <a:gd name="T44" fmla="*/ 1397 w 1564"/>
                <a:gd name="T45" fmla="*/ 1173 h 2053"/>
                <a:gd name="T46" fmla="*/ 1494 w 1564"/>
                <a:gd name="T47" fmla="*/ 939 h 2053"/>
                <a:gd name="T48" fmla="*/ 432 w 1564"/>
                <a:gd name="T49" fmla="*/ 1956 h 2053"/>
                <a:gd name="T50" fmla="*/ 176 w 1564"/>
                <a:gd name="T51" fmla="*/ 1841 h 2053"/>
                <a:gd name="T52" fmla="*/ 438 w 1564"/>
                <a:gd name="T53" fmla="*/ 1462 h 2053"/>
                <a:gd name="T54" fmla="*/ 362 w 1564"/>
                <a:gd name="T55" fmla="*/ 1761 h 2053"/>
                <a:gd name="T56" fmla="*/ 512 w 1564"/>
                <a:gd name="T57" fmla="*/ 1506 h 2053"/>
                <a:gd name="T58" fmla="*/ 639 w 1564"/>
                <a:gd name="T59" fmla="*/ 1493 h 2053"/>
                <a:gd name="T60" fmla="*/ 1246 w 1564"/>
                <a:gd name="T61" fmla="*/ 1824 h 2053"/>
                <a:gd name="T62" fmla="*/ 926 w 1564"/>
                <a:gd name="T63" fmla="*/ 1493 h 2053"/>
                <a:gd name="T64" fmla="*/ 1053 w 1564"/>
                <a:gd name="T65" fmla="*/ 1506 h 2053"/>
                <a:gd name="T66" fmla="*/ 1203 w 1564"/>
                <a:gd name="T67" fmla="*/ 1761 h 2053"/>
                <a:gd name="T68" fmla="*/ 1126 w 1564"/>
                <a:gd name="T69" fmla="*/ 1462 h 2053"/>
                <a:gd name="T70" fmla="*/ 1389 w 1564"/>
                <a:gd name="T71" fmla="*/ 1841 h 2053"/>
                <a:gd name="T72" fmla="*/ 1430 w 1564"/>
                <a:gd name="T73" fmla="*/ 949 h 2053"/>
                <a:gd name="T74" fmla="*/ 1359 w 1564"/>
                <a:gd name="T75" fmla="*/ 1121 h 2053"/>
                <a:gd name="T76" fmla="*/ 1264 w 1564"/>
                <a:gd name="T77" fmla="*/ 1297 h 2053"/>
                <a:gd name="T78" fmla="*/ 1074 w 1564"/>
                <a:gd name="T79" fmla="*/ 1424 h 2053"/>
                <a:gd name="T80" fmla="*/ 875 w 1564"/>
                <a:gd name="T81" fmla="*/ 1444 h 2053"/>
                <a:gd name="T82" fmla="*/ 689 w 1564"/>
                <a:gd name="T83" fmla="*/ 1444 h 2053"/>
                <a:gd name="T84" fmla="*/ 534 w 1564"/>
                <a:gd name="T85" fmla="*/ 1442 h 2053"/>
                <a:gd name="T86" fmla="*/ 379 w 1564"/>
                <a:gd name="T87" fmla="*/ 1316 h 2053"/>
                <a:gd name="T88" fmla="*/ 248 w 1564"/>
                <a:gd name="T89" fmla="*/ 1184 h 2053"/>
                <a:gd name="T90" fmla="*/ 121 w 1564"/>
                <a:gd name="T91" fmla="*/ 1029 h 2053"/>
                <a:gd name="T92" fmla="*/ 77 w 1564"/>
                <a:gd name="T93" fmla="*/ 805 h 2053"/>
                <a:gd name="T94" fmla="*/ 134 w 1564"/>
                <a:gd name="T95" fmla="*/ 614 h 2053"/>
                <a:gd name="T96" fmla="*/ 205 w 1564"/>
                <a:gd name="T97" fmla="*/ 442 h 2053"/>
                <a:gd name="T98" fmla="*/ 300 w 1564"/>
                <a:gd name="T99" fmla="*/ 266 h 2053"/>
                <a:gd name="T100" fmla="*/ 490 w 1564"/>
                <a:gd name="T101" fmla="*/ 139 h 2053"/>
                <a:gd name="T102" fmla="*/ 689 w 1564"/>
                <a:gd name="T103" fmla="*/ 119 h 2053"/>
                <a:gd name="T104" fmla="*/ 875 w 1564"/>
                <a:gd name="T105" fmla="*/ 119 h 2053"/>
                <a:gd name="T106" fmla="*/ 1074 w 1564"/>
                <a:gd name="T107" fmla="*/ 139 h 2053"/>
                <a:gd name="T108" fmla="*/ 1264 w 1564"/>
                <a:gd name="T109" fmla="*/ 266 h 2053"/>
                <a:gd name="T110" fmla="*/ 1359 w 1564"/>
                <a:gd name="T111" fmla="*/ 442 h 2053"/>
                <a:gd name="T112" fmla="*/ 1430 w 1564"/>
                <a:gd name="T113" fmla="*/ 614 h 2053"/>
                <a:gd name="T114" fmla="*/ 1487 w 1564"/>
                <a:gd name="T115" fmla="*/ 805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64" h="2053">
                  <a:moveTo>
                    <a:pt x="1542" y="839"/>
                  </a:moveTo>
                  <a:cubicBezTo>
                    <a:pt x="1564" y="803"/>
                    <a:pt x="1564" y="759"/>
                    <a:pt x="1542" y="724"/>
                  </a:cubicBezTo>
                  <a:cubicBezTo>
                    <a:pt x="1500" y="655"/>
                    <a:pt x="1500" y="655"/>
                    <a:pt x="1500" y="655"/>
                  </a:cubicBezTo>
                  <a:cubicBezTo>
                    <a:pt x="1494" y="645"/>
                    <a:pt x="1492" y="634"/>
                    <a:pt x="1494" y="624"/>
                  </a:cubicBezTo>
                  <a:cubicBezTo>
                    <a:pt x="1506" y="543"/>
                    <a:pt x="1506" y="543"/>
                    <a:pt x="1506" y="543"/>
                  </a:cubicBezTo>
                  <a:cubicBezTo>
                    <a:pt x="1513" y="502"/>
                    <a:pt x="1496" y="462"/>
                    <a:pt x="1462" y="437"/>
                  </a:cubicBezTo>
                  <a:cubicBezTo>
                    <a:pt x="1397" y="390"/>
                    <a:pt x="1397" y="390"/>
                    <a:pt x="1397" y="390"/>
                  </a:cubicBezTo>
                  <a:cubicBezTo>
                    <a:pt x="1388" y="383"/>
                    <a:pt x="1382" y="374"/>
                    <a:pt x="1379" y="364"/>
                  </a:cubicBezTo>
                  <a:cubicBezTo>
                    <a:pt x="1360" y="284"/>
                    <a:pt x="1360" y="284"/>
                    <a:pt x="1360" y="284"/>
                  </a:cubicBezTo>
                  <a:cubicBezTo>
                    <a:pt x="1350" y="244"/>
                    <a:pt x="1319" y="213"/>
                    <a:pt x="1279" y="203"/>
                  </a:cubicBezTo>
                  <a:cubicBezTo>
                    <a:pt x="1200" y="184"/>
                    <a:pt x="1200" y="184"/>
                    <a:pt x="1200" y="184"/>
                  </a:cubicBezTo>
                  <a:cubicBezTo>
                    <a:pt x="1189" y="182"/>
                    <a:pt x="1180" y="176"/>
                    <a:pt x="1174" y="167"/>
                  </a:cubicBezTo>
                  <a:cubicBezTo>
                    <a:pt x="1126" y="101"/>
                    <a:pt x="1126" y="101"/>
                    <a:pt x="1126" y="101"/>
                  </a:cubicBezTo>
                  <a:cubicBezTo>
                    <a:pt x="1102" y="67"/>
                    <a:pt x="1061" y="51"/>
                    <a:pt x="1020" y="57"/>
                  </a:cubicBezTo>
                  <a:cubicBezTo>
                    <a:pt x="940" y="70"/>
                    <a:pt x="940" y="70"/>
                    <a:pt x="940" y="70"/>
                  </a:cubicBezTo>
                  <a:cubicBezTo>
                    <a:pt x="929" y="71"/>
                    <a:pt x="918" y="69"/>
                    <a:pt x="909" y="64"/>
                  </a:cubicBezTo>
                  <a:cubicBezTo>
                    <a:pt x="839" y="21"/>
                    <a:pt x="839" y="21"/>
                    <a:pt x="839" y="21"/>
                  </a:cubicBezTo>
                  <a:cubicBezTo>
                    <a:pt x="804" y="0"/>
                    <a:pt x="760" y="0"/>
                    <a:pt x="725" y="21"/>
                  </a:cubicBezTo>
                  <a:cubicBezTo>
                    <a:pt x="655" y="64"/>
                    <a:pt x="655" y="64"/>
                    <a:pt x="655" y="64"/>
                  </a:cubicBezTo>
                  <a:cubicBezTo>
                    <a:pt x="646" y="69"/>
                    <a:pt x="635" y="71"/>
                    <a:pt x="624" y="70"/>
                  </a:cubicBezTo>
                  <a:cubicBezTo>
                    <a:pt x="544" y="57"/>
                    <a:pt x="544" y="57"/>
                    <a:pt x="544" y="57"/>
                  </a:cubicBezTo>
                  <a:cubicBezTo>
                    <a:pt x="503" y="51"/>
                    <a:pt x="462" y="67"/>
                    <a:pt x="438" y="101"/>
                  </a:cubicBezTo>
                  <a:cubicBezTo>
                    <a:pt x="390" y="167"/>
                    <a:pt x="390" y="167"/>
                    <a:pt x="390" y="167"/>
                  </a:cubicBezTo>
                  <a:cubicBezTo>
                    <a:pt x="384" y="175"/>
                    <a:pt x="375" y="182"/>
                    <a:pt x="364" y="184"/>
                  </a:cubicBezTo>
                  <a:cubicBezTo>
                    <a:pt x="285" y="203"/>
                    <a:pt x="285" y="203"/>
                    <a:pt x="285" y="203"/>
                  </a:cubicBezTo>
                  <a:cubicBezTo>
                    <a:pt x="245" y="213"/>
                    <a:pt x="214" y="244"/>
                    <a:pt x="204" y="284"/>
                  </a:cubicBezTo>
                  <a:cubicBezTo>
                    <a:pt x="185" y="364"/>
                    <a:pt x="185" y="364"/>
                    <a:pt x="185" y="364"/>
                  </a:cubicBezTo>
                  <a:cubicBezTo>
                    <a:pt x="182" y="374"/>
                    <a:pt x="176" y="383"/>
                    <a:pt x="167" y="390"/>
                  </a:cubicBezTo>
                  <a:cubicBezTo>
                    <a:pt x="102" y="437"/>
                    <a:pt x="102" y="437"/>
                    <a:pt x="102" y="437"/>
                  </a:cubicBezTo>
                  <a:cubicBezTo>
                    <a:pt x="68" y="462"/>
                    <a:pt x="51" y="502"/>
                    <a:pt x="58" y="543"/>
                  </a:cubicBezTo>
                  <a:cubicBezTo>
                    <a:pt x="70" y="624"/>
                    <a:pt x="70" y="624"/>
                    <a:pt x="70" y="624"/>
                  </a:cubicBezTo>
                  <a:cubicBezTo>
                    <a:pt x="72" y="634"/>
                    <a:pt x="70" y="645"/>
                    <a:pt x="64" y="655"/>
                  </a:cubicBezTo>
                  <a:cubicBezTo>
                    <a:pt x="22" y="724"/>
                    <a:pt x="22" y="724"/>
                    <a:pt x="22" y="724"/>
                  </a:cubicBezTo>
                  <a:cubicBezTo>
                    <a:pt x="0" y="759"/>
                    <a:pt x="0" y="803"/>
                    <a:pt x="22" y="839"/>
                  </a:cubicBezTo>
                  <a:cubicBezTo>
                    <a:pt x="64" y="908"/>
                    <a:pt x="64" y="908"/>
                    <a:pt x="64" y="908"/>
                  </a:cubicBezTo>
                  <a:cubicBezTo>
                    <a:pt x="70" y="917"/>
                    <a:pt x="72" y="928"/>
                    <a:pt x="70" y="939"/>
                  </a:cubicBezTo>
                  <a:cubicBezTo>
                    <a:pt x="58" y="1019"/>
                    <a:pt x="58" y="1019"/>
                    <a:pt x="58" y="1019"/>
                  </a:cubicBezTo>
                  <a:cubicBezTo>
                    <a:pt x="51" y="1060"/>
                    <a:pt x="68" y="1101"/>
                    <a:pt x="102" y="1125"/>
                  </a:cubicBezTo>
                  <a:cubicBezTo>
                    <a:pt x="167" y="1173"/>
                    <a:pt x="167" y="1173"/>
                    <a:pt x="167" y="1173"/>
                  </a:cubicBezTo>
                  <a:cubicBezTo>
                    <a:pt x="176" y="1180"/>
                    <a:pt x="182" y="1189"/>
                    <a:pt x="185" y="1199"/>
                  </a:cubicBezTo>
                  <a:cubicBezTo>
                    <a:pt x="204" y="1278"/>
                    <a:pt x="204" y="1278"/>
                    <a:pt x="204" y="1278"/>
                  </a:cubicBezTo>
                  <a:cubicBezTo>
                    <a:pt x="214" y="1319"/>
                    <a:pt x="245" y="1350"/>
                    <a:pt x="285" y="1359"/>
                  </a:cubicBezTo>
                  <a:cubicBezTo>
                    <a:pt x="318" y="1367"/>
                    <a:pt x="318" y="1367"/>
                    <a:pt x="318" y="1367"/>
                  </a:cubicBezTo>
                  <a:cubicBezTo>
                    <a:pt x="94" y="1867"/>
                    <a:pt x="94" y="1867"/>
                    <a:pt x="94" y="1867"/>
                  </a:cubicBezTo>
                  <a:cubicBezTo>
                    <a:pt x="89" y="1877"/>
                    <a:pt x="91" y="1890"/>
                    <a:pt x="98" y="1899"/>
                  </a:cubicBezTo>
                  <a:cubicBezTo>
                    <a:pt x="105" y="1908"/>
                    <a:pt x="116" y="1913"/>
                    <a:pt x="127" y="1912"/>
                  </a:cubicBezTo>
                  <a:cubicBezTo>
                    <a:pt x="308" y="1890"/>
                    <a:pt x="308" y="1890"/>
                    <a:pt x="308" y="1890"/>
                  </a:cubicBezTo>
                  <a:cubicBezTo>
                    <a:pt x="411" y="2039"/>
                    <a:pt x="411" y="2039"/>
                    <a:pt x="411" y="2039"/>
                  </a:cubicBezTo>
                  <a:cubicBezTo>
                    <a:pt x="417" y="2048"/>
                    <a:pt x="427" y="2053"/>
                    <a:pt x="438" y="2053"/>
                  </a:cubicBezTo>
                  <a:cubicBezTo>
                    <a:pt x="439" y="2053"/>
                    <a:pt x="440" y="2053"/>
                    <a:pt x="441" y="2053"/>
                  </a:cubicBezTo>
                  <a:cubicBezTo>
                    <a:pt x="452" y="2052"/>
                    <a:pt x="462" y="2045"/>
                    <a:pt x="467" y="2034"/>
                  </a:cubicBezTo>
                  <a:cubicBezTo>
                    <a:pt x="696" y="1524"/>
                    <a:pt x="696" y="1524"/>
                    <a:pt x="696" y="1524"/>
                  </a:cubicBezTo>
                  <a:cubicBezTo>
                    <a:pt x="725" y="1542"/>
                    <a:pt x="725" y="1542"/>
                    <a:pt x="725" y="1542"/>
                  </a:cubicBezTo>
                  <a:cubicBezTo>
                    <a:pt x="742" y="1552"/>
                    <a:pt x="762" y="1558"/>
                    <a:pt x="782" y="1558"/>
                  </a:cubicBezTo>
                  <a:cubicBezTo>
                    <a:pt x="802" y="1558"/>
                    <a:pt x="822" y="1552"/>
                    <a:pt x="839" y="1542"/>
                  </a:cubicBezTo>
                  <a:cubicBezTo>
                    <a:pt x="869" y="1523"/>
                    <a:pt x="869" y="1523"/>
                    <a:pt x="869" y="1523"/>
                  </a:cubicBezTo>
                  <a:cubicBezTo>
                    <a:pt x="1098" y="2034"/>
                    <a:pt x="1098" y="2034"/>
                    <a:pt x="1098" y="2034"/>
                  </a:cubicBezTo>
                  <a:cubicBezTo>
                    <a:pt x="1103" y="2045"/>
                    <a:pt x="1113" y="2052"/>
                    <a:pt x="1125" y="2053"/>
                  </a:cubicBezTo>
                  <a:cubicBezTo>
                    <a:pt x="1126" y="2053"/>
                    <a:pt x="1127" y="2053"/>
                    <a:pt x="1128" y="2053"/>
                  </a:cubicBezTo>
                  <a:cubicBezTo>
                    <a:pt x="1138" y="2053"/>
                    <a:pt x="1148" y="2048"/>
                    <a:pt x="1154" y="2039"/>
                  </a:cubicBezTo>
                  <a:cubicBezTo>
                    <a:pt x="1258" y="1890"/>
                    <a:pt x="1258" y="1890"/>
                    <a:pt x="1258" y="1890"/>
                  </a:cubicBezTo>
                  <a:cubicBezTo>
                    <a:pt x="1438" y="1912"/>
                    <a:pt x="1438" y="1912"/>
                    <a:pt x="1438" y="1912"/>
                  </a:cubicBezTo>
                  <a:cubicBezTo>
                    <a:pt x="1449" y="1913"/>
                    <a:pt x="1461" y="1908"/>
                    <a:pt x="1468" y="1899"/>
                  </a:cubicBezTo>
                  <a:cubicBezTo>
                    <a:pt x="1475" y="1890"/>
                    <a:pt x="1476" y="1877"/>
                    <a:pt x="1471" y="1867"/>
                  </a:cubicBezTo>
                  <a:cubicBezTo>
                    <a:pt x="1247" y="1367"/>
                    <a:pt x="1247" y="1367"/>
                    <a:pt x="1247" y="1367"/>
                  </a:cubicBezTo>
                  <a:cubicBezTo>
                    <a:pt x="1279" y="1359"/>
                    <a:pt x="1279" y="1359"/>
                    <a:pt x="1279" y="1359"/>
                  </a:cubicBezTo>
                  <a:cubicBezTo>
                    <a:pt x="1319" y="1350"/>
                    <a:pt x="1350" y="1319"/>
                    <a:pt x="1360" y="1278"/>
                  </a:cubicBezTo>
                  <a:cubicBezTo>
                    <a:pt x="1379" y="1199"/>
                    <a:pt x="1379" y="1199"/>
                    <a:pt x="1379" y="1199"/>
                  </a:cubicBezTo>
                  <a:cubicBezTo>
                    <a:pt x="1382" y="1189"/>
                    <a:pt x="1388" y="1180"/>
                    <a:pt x="1397" y="1173"/>
                  </a:cubicBezTo>
                  <a:cubicBezTo>
                    <a:pt x="1462" y="1125"/>
                    <a:pt x="1462" y="1125"/>
                    <a:pt x="1462" y="1125"/>
                  </a:cubicBezTo>
                  <a:cubicBezTo>
                    <a:pt x="1496" y="1101"/>
                    <a:pt x="1513" y="1060"/>
                    <a:pt x="1506" y="1019"/>
                  </a:cubicBezTo>
                  <a:cubicBezTo>
                    <a:pt x="1494" y="939"/>
                    <a:pt x="1494" y="939"/>
                    <a:pt x="1494" y="939"/>
                  </a:cubicBezTo>
                  <a:cubicBezTo>
                    <a:pt x="1492" y="928"/>
                    <a:pt x="1494" y="917"/>
                    <a:pt x="1500" y="908"/>
                  </a:cubicBezTo>
                  <a:lnTo>
                    <a:pt x="1542" y="839"/>
                  </a:lnTo>
                  <a:close/>
                  <a:moveTo>
                    <a:pt x="432" y="1956"/>
                  </a:moveTo>
                  <a:cubicBezTo>
                    <a:pt x="349" y="1838"/>
                    <a:pt x="349" y="1838"/>
                    <a:pt x="349" y="1838"/>
                  </a:cubicBezTo>
                  <a:cubicBezTo>
                    <a:pt x="343" y="1828"/>
                    <a:pt x="331" y="1823"/>
                    <a:pt x="319" y="1824"/>
                  </a:cubicBezTo>
                  <a:cubicBezTo>
                    <a:pt x="176" y="1841"/>
                    <a:pt x="176" y="1841"/>
                    <a:pt x="176" y="1841"/>
                  </a:cubicBezTo>
                  <a:cubicBezTo>
                    <a:pt x="380" y="1386"/>
                    <a:pt x="380" y="1386"/>
                    <a:pt x="380" y="1386"/>
                  </a:cubicBezTo>
                  <a:cubicBezTo>
                    <a:pt x="384" y="1389"/>
                    <a:pt x="387" y="1392"/>
                    <a:pt x="390" y="1396"/>
                  </a:cubicBezTo>
                  <a:cubicBezTo>
                    <a:pt x="438" y="1462"/>
                    <a:pt x="438" y="1462"/>
                    <a:pt x="438" y="1462"/>
                  </a:cubicBezTo>
                  <a:cubicBezTo>
                    <a:pt x="443" y="1468"/>
                    <a:pt x="448" y="1474"/>
                    <a:pt x="453" y="1479"/>
                  </a:cubicBezTo>
                  <a:cubicBezTo>
                    <a:pt x="346" y="1718"/>
                    <a:pt x="346" y="1718"/>
                    <a:pt x="346" y="1718"/>
                  </a:cubicBezTo>
                  <a:cubicBezTo>
                    <a:pt x="339" y="1735"/>
                    <a:pt x="346" y="1754"/>
                    <a:pt x="362" y="1761"/>
                  </a:cubicBezTo>
                  <a:cubicBezTo>
                    <a:pt x="366" y="1763"/>
                    <a:pt x="371" y="1764"/>
                    <a:pt x="375" y="1764"/>
                  </a:cubicBezTo>
                  <a:cubicBezTo>
                    <a:pt x="388" y="1764"/>
                    <a:pt x="399" y="1757"/>
                    <a:pt x="405" y="1745"/>
                  </a:cubicBezTo>
                  <a:cubicBezTo>
                    <a:pt x="512" y="1506"/>
                    <a:pt x="512" y="1506"/>
                    <a:pt x="512" y="1506"/>
                  </a:cubicBezTo>
                  <a:cubicBezTo>
                    <a:pt x="522" y="1508"/>
                    <a:pt x="533" y="1507"/>
                    <a:pt x="544" y="1506"/>
                  </a:cubicBezTo>
                  <a:cubicBezTo>
                    <a:pt x="624" y="1493"/>
                    <a:pt x="624" y="1493"/>
                    <a:pt x="624" y="1493"/>
                  </a:cubicBezTo>
                  <a:cubicBezTo>
                    <a:pt x="629" y="1492"/>
                    <a:pt x="634" y="1492"/>
                    <a:pt x="639" y="1493"/>
                  </a:cubicBezTo>
                  <a:lnTo>
                    <a:pt x="432" y="1956"/>
                  </a:lnTo>
                  <a:close/>
                  <a:moveTo>
                    <a:pt x="1389" y="1841"/>
                  </a:moveTo>
                  <a:cubicBezTo>
                    <a:pt x="1246" y="1824"/>
                    <a:pt x="1246" y="1824"/>
                    <a:pt x="1246" y="1824"/>
                  </a:cubicBezTo>
                  <a:cubicBezTo>
                    <a:pt x="1234" y="1823"/>
                    <a:pt x="1223" y="1828"/>
                    <a:pt x="1216" y="1838"/>
                  </a:cubicBezTo>
                  <a:cubicBezTo>
                    <a:pt x="1134" y="1956"/>
                    <a:pt x="1134" y="1956"/>
                    <a:pt x="1134" y="1956"/>
                  </a:cubicBezTo>
                  <a:cubicBezTo>
                    <a:pt x="926" y="1493"/>
                    <a:pt x="926" y="1493"/>
                    <a:pt x="926" y="1493"/>
                  </a:cubicBezTo>
                  <a:cubicBezTo>
                    <a:pt x="931" y="1492"/>
                    <a:pt x="935" y="1492"/>
                    <a:pt x="940" y="1493"/>
                  </a:cubicBezTo>
                  <a:cubicBezTo>
                    <a:pt x="1020" y="1506"/>
                    <a:pt x="1020" y="1506"/>
                    <a:pt x="1020" y="1506"/>
                  </a:cubicBezTo>
                  <a:cubicBezTo>
                    <a:pt x="1031" y="1508"/>
                    <a:pt x="1043" y="1508"/>
                    <a:pt x="1053" y="1506"/>
                  </a:cubicBezTo>
                  <a:cubicBezTo>
                    <a:pt x="1161" y="1745"/>
                    <a:pt x="1161" y="1745"/>
                    <a:pt x="1161" y="1745"/>
                  </a:cubicBezTo>
                  <a:cubicBezTo>
                    <a:pt x="1166" y="1757"/>
                    <a:pt x="1178" y="1764"/>
                    <a:pt x="1190" y="1764"/>
                  </a:cubicBezTo>
                  <a:cubicBezTo>
                    <a:pt x="1194" y="1764"/>
                    <a:pt x="1199" y="1763"/>
                    <a:pt x="1203" y="1761"/>
                  </a:cubicBezTo>
                  <a:cubicBezTo>
                    <a:pt x="1219" y="1754"/>
                    <a:pt x="1227" y="1735"/>
                    <a:pt x="1219" y="1718"/>
                  </a:cubicBezTo>
                  <a:cubicBezTo>
                    <a:pt x="1112" y="1478"/>
                    <a:pt x="1112" y="1478"/>
                    <a:pt x="1112" y="1478"/>
                  </a:cubicBezTo>
                  <a:cubicBezTo>
                    <a:pt x="1117" y="1473"/>
                    <a:pt x="1122" y="1468"/>
                    <a:pt x="1126" y="1462"/>
                  </a:cubicBezTo>
                  <a:cubicBezTo>
                    <a:pt x="1174" y="1396"/>
                    <a:pt x="1174" y="1396"/>
                    <a:pt x="1174" y="1396"/>
                  </a:cubicBezTo>
                  <a:cubicBezTo>
                    <a:pt x="1177" y="1392"/>
                    <a:pt x="1181" y="1388"/>
                    <a:pt x="1185" y="1385"/>
                  </a:cubicBezTo>
                  <a:lnTo>
                    <a:pt x="1389" y="1841"/>
                  </a:lnTo>
                  <a:close/>
                  <a:moveTo>
                    <a:pt x="1487" y="805"/>
                  </a:moveTo>
                  <a:cubicBezTo>
                    <a:pt x="1445" y="875"/>
                    <a:pt x="1445" y="875"/>
                    <a:pt x="1445" y="875"/>
                  </a:cubicBezTo>
                  <a:cubicBezTo>
                    <a:pt x="1431" y="897"/>
                    <a:pt x="1426" y="923"/>
                    <a:pt x="1430" y="949"/>
                  </a:cubicBezTo>
                  <a:cubicBezTo>
                    <a:pt x="1443" y="1029"/>
                    <a:pt x="1443" y="1029"/>
                    <a:pt x="1443" y="1029"/>
                  </a:cubicBezTo>
                  <a:cubicBezTo>
                    <a:pt x="1445" y="1046"/>
                    <a:pt x="1438" y="1063"/>
                    <a:pt x="1424" y="1073"/>
                  </a:cubicBezTo>
                  <a:cubicBezTo>
                    <a:pt x="1359" y="1121"/>
                    <a:pt x="1359" y="1121"/>
                    <a:pt x="1359" y="1121"/>
                  </a:cubicBezTo>
                  <a:cubicBezTo>
                    <a:pt x="1338" y="1136"/>
                    <a:pt x="1323" y="1159"/>
                    <a:pt x="1316" y="1184"/>
                  </a:cubicBezTo>
                  <a:cubicBezTo>
                    <a:pt x="1297" y="1263"/>
                    <a:pt x="1297" y="1263"/>
                    <a:pt x="1297" y="1263"/>
                  </a:cubicBezTo>
                  <a:cubicBezTo>
                    <a:pt x="1293" y="1280"/>
                    <a:pt x="1280" y="1293"/>
                    <a:pt x="1264" y="1297"/>
                  </a:cubicBezTo>
                  <a:cubicBezTo>
                    <a:pt x="1185" y="1316"/>
                    <a:pt x="1185" y="1316"/>
                    <a:pt x="1185" y="1316"/>
                  </a:cubicBezTo>
                  <a:cubicBezTo>
                    <a:pt x="1159" y="1322"/>
                    <a:pt x="1137" y="1337"/>
                    <a:pt x="1122" y="1358"/>
                  </a:cubicBezTo>
                  <a:cubicBezTo>
                    <a:pt x="1074" y="1424"/>
                    <a:pt x="1074" y="1424"/>
                    <a:pt x="1074" y="1424"/>
                  </a:cubicBezTo>
                  <a:cubicBezTo>
                    <a:pt x="1064" y="1438"/>
                    <a:pt x="1047" y="1445"/>
                    <a:pt x="1030" y="1442"/>
                  </a:cubicBezTo>
                  <a:cubicBezTo>
                    <a:pt x="950" y="1429"/>
                    <a:pt x="950" y="1429"/>
                    <a:pt x="950" y="1429"/>
                  </a:cubicBezTo>
                  <a:cubicBezTo>
                    <a:pt x="924" y="1425"/>
                    <a:pt x="897" y="1431"/>
                    <a:pt x="875" y="1444"/>
                  </a:cubicBezTo>
                  <a:cubicBezTo>
                    <a:pt x="806" y="1487"/>
                    <a:pt x="806" y="1487"/>
                    <a:pt x="806" y="1487"/>
                  </a:cubicBezTo>
                  <a:cubicBezTo>
                    <a:pt x="791" y="1495"/>
                    <a:pt x="773" y="1495"/>
                    <a:pt x="758" y="1487"/>
                  </a:cubicBezTo>
                  <a:cubicBezTo>
                    <a:pt x="689" y="1444"/>
                    <a:pt x="689" y="1444"/>
                    <a:pt x="689" y="1444"/>
                  </a:cubicBezTo>
                  <a:cubicBezTo>
                    <a:pt x="671" y="1434"/>
                    <a:pt x="652" y="1428"/>
                    <a:pt x="631" y="1428"/>
                  </a:cubicBezTo>
                  <a:cubicBezTo>
                    <a:pt x="626" y="1428"/>
                    <a:pt x="620" y="1428"/>
                    <a:pt x="614" y="1429"/>
                  </a:cubicBezTo>
                  <a:cubicBezTo>
                    <a:pt x="534" y="1442"/>
                    <a:pt x="534" y="1442"/>
                    <a:pt x="534" y="1442"/>
                  </a:cubicBezTo>
                  <a:cubicBezTo>
                    <a:pt x="517" y="1445"/>
                    <a:pt x="500" y="1438"/>
                    <a:pt x="490" y="1424"/>
                  </a:cubicBezTo>
                  <a:cubicBezTo>
                    <a:pt x="442" y="1358"/>
                    <a:pt x="442" y="1358"/>
                    <a:pt x="442" y="1358"/>
                  </a:cubicBezTo>
                  <a:cubicBezTo>
                    <a:pt x="427" y="1337"/>
                    <a:pt x="405" y="1322"/>
                    <a:pt x="379" y="1316"/>
                  </a:cubicBezTo>
                  <a:cubicBezTo>
                    <a:pt x="300" y="1297"/>
                    <a:pt x="300" y="1297"/>
                    <a:pt x="300" y="1297"/>
                  </a:cubicBezTo>
                  <a:cubicBezTo>
                    <a:pt x="283" y="1293"/>
                    <a:pt x="271" y="1280"/>
                    <a:pt x="267" y="1263"/>
                  </a:cubicBezTo>
                  <a:cubicBezTo>
                    <a:pt x="248" y="1184"/>
                    <a:pt x="248" y="1184"/>
                    <a:pt x="248" y="1184"/>
                  </a:cubicBezTo>
                  <a:cubicBezTo>
                    <a:pt x="241" y="1159"/>
                    <a:pt x="226" y="1136"/>
                    <a:pt x="205" y="1121"/>
                  </a:cubicBezTo>
                  <a:cubicBezTo>
                    <a:pt x="140" y="1073"/>
                    <a:pt x="140" y="1073"/>
                    <a:pt x="140" y="1073"/>
                  </a:cubicBezTo>
                  <a:cubicBezTo>
                    <a:pt x="126" y="1063"/>
                    <a:pt x="119" y="1046"/>
                    <a:pt x="121" y="1029"/>
                  </a:cubicBezTo>
                  <a:cubicBezTo>
                    <a:pt x="134" y="949"/>
                    <a:pt x="134" y="949"/>
                    <a:pt x="134" y="949"/>
                  </a:cubicBezTo>
                  <a:cubicBezTo>
                    <a:pt x="138" y="923"/>
                    <a:pt x="133" y="897"/>
                    <a:pt x="119" y="875"/>
                  </a:cubicBezTo>
                  <a:cubicBezTo>
                    <a:pt x="77" y="805"/>
                    <a:pt x="77" y="805"/>
                    <a:pt x="77" y="805"/>
                  </a:cubicBezTo>
                  <a:cubicBezTo>
                    <a:pt x="68" y="790"/>
                    <a:pt x="68" y="772"/>
                    <a:pt x="77" y="758"/>
                  </a:cubicBezTo>
                  <a:cubicBezTo>
                    <a:pt x="119" y="688"/>
                    <a:pt x="119" y="688"/>
                    <a:pt x="119" y="688"/>
                  </a:cubicBezTo>
                  <a:cubicBezTo>
                    <a:pt x="133" y="666"/>
                    <a:pt x="138" y="640"/>
                    <a:pt x="134" y="614"/>
                  </a:cubicBezTo>
                  <a:cubicBezTo>
                    <a:pt x="121" y="533"/>
                    <a:pt x="121" y="533"/>
                    <a:pt x="121" y="533"/>
                  </a:cubicBezTo>
                  <a:cubicBezTo>
                    <a:pt x="119" y="516"/>
                    <a:pt x="126" y="500"/>
                    <a:pt x="140" y="490"/>
                  </a:cubicBezTo>
                  <a:cubicBezTo>
                    <a:pt x="205" y="442"/>
                    <a:pt x="205" y="442"/>
                    <a:pt x="205" y="442"/>
                  </a:cubicBezTo>
                  <a:cubicBezTo>
                    <a:pt x="226" y="426"/>
                    <a:pt x="241" y="404"/>
                    <a:pt x="248" y="379"/>
                  </a:cubicBezTo>
                  <a:cubicBezTo>
                    <a:pt x="267" y="300"/>
                    <a:pt x="267" y="300"/>
                    <a:pt x="267" y="300"/>
                  </a:cubicBezTo>
                  <a:cubicBezTo>
                    <a:pt x="271" y="283"/>
                    <a:pt x="284" y="270"/>
                    <a:pt x="300" y="266"/>
                  </a:cubicBezTo>
                  <a:cubicBezTo>
                    <a:pt x="379" y="247"/>
                    <a:pt x="379" y="247"/>
                    <a:pt x="379" y="247"/>
                  </a:cubicBezTo>
                  <a:cubicBezTo>
                    <a:pt x="405" y="241"/>
                    <a:pt x="427" y="226"/>
                    <a:pt x="442" y="205"/>
                  </a:cubicBezTo>
                  <a:cubicBezTo>
                    <a:pt x="490" y="139"/>
                    <a:pt x="490" y="139"/>
                    <a:pt x="490" y="139"/>
                  </a:cubicBezTo>
                  <a:cubicBezTo>
                    <a:pt x="500" y="125"/>
                    <a:pt x="517" y="118"/>
                    <a:pt x="534" y="121"/>
                  </a:cubicBezTo>
                  <a:cubicBezTo>
                    <a:pt x="614" y="133"/>
                    <a:pt x="614" y="133"/>
                    <a:pt x="614" y="133"/>
                  </a:cubicBezTo>
                  <a:cubicBezTo>
                    <a:pt x="640" y="138"/>
                    <a:pt x="667" y="132"/>
                    <a:pt x="689" y="119"/>
                  </a:cubicBezTo>
                  <a:cubicBezTo>
                    <a:pt x="758" y="76"/>
                    <a:pt x="758" y="76"/>
                    <a:pt x="758" y="76"/>
                  </a:cubicBezTo>
                  <a:cubicBezTo>
                    <a:pt x="773" y="67"/>
                    <a:pt x="791" y="67"/>
                    <a:pt x="806" y="76"/>
                  </a:cubicBezTo>
                  <a:cubicBezTo>
                    <a:pt x="875" y="119"/>
                    <a:pt x="875" y="119"/>
                    <a:pt x="875" y="119"/>
                  </a:cubicBezTo>
                  <a:cubicBezTo>
                    <a:pt x="897" y="132"/>
                    <a:pt x="924" y="138"/>
                    <a:pt x="950" y="133"/>
                  </a:cubicBezTo>
                  <a:cubicBezTo>
                    <a:pt x="1030" y="121"/>
                    <a:pt x="1030" y="121"/>
                    <a:pt x="1030" y="121"/>
                  </a:cubicBezTo>
                  <a:cubicBezTo>
                    <a:pt x="1047" y="118"/>
                    <a:pt x="1064" y="125"/>
                    <a:pt x="1074" y="139"/>
                  </a:cubicBezTo>
                  <a:cubicBezTo>
                    <a:pt x="1122" y="205"/>
                    <a:pt x="1122" y="205"/>
                    <a:pt x="1122" y="205"/>
                  </a:cubicBezTo>
                  <a:cubicBezTo>
                    <a:pt x="1137" y="226"/>
                    <a:pt x="1159" y="241"/>
                    <a:pt x="1185" y="247"/>
                  </a:cubicBezTo>
                  <a:cubicBezTo>
                    <a:pt x="1264" y="266"/>
                    <a:pt x="1264" y="266"/>
                    <a:pt x="1264" y="266"/>
                  </a:cubicBezTo>
                  <a:cubicBezTo>
                    <a:pt x="1280" y="270"/>
                    <a:pt x="1293" y="283"/>
                    <a:pt x="1297" y="300"/>
                  </a:cubicBezTo>
                  <a:cubicBezTo>
                    <a:pt x="1316" y="379"/>
                    <a:pt x="1316" y="379"/>
                    <a:pt x="1316" y="379"/>
                  </a:cubicBezTo>
                  <a:cubicBezTo>
                    <a:pt x="1323" y="404"/>
                    <a:pt x="1338" y="426"/>
                    <a:pt x="1359" y="442"/>
                  </a:cubicBezTo>
                  <a:cubicBezTo>
                    <a:pt x="1424" y="490"/>
                    <a:pt x="1424" y="490"/>
                    <a:pt x="1424" y="490"/>
                  </a:cubicBezTo>
                  <a:cubicBezTo>
                    <a:pt x="1438" y="500"/>
                    <a:pt x="1445" y="516"/>
                    <a:pt x="1443" y="533"/>
                  </a:cubicBezTo>
                  <a:cubicBezTo>
                    <a:pt x="1430" y="614"/>
                    <a:pt x="1430" y="614"/>
                    <a:pt x="1430" y="614"/>
                  </a:cubicBezTo>
                  <a:cubicBezTo>
                    <a:pt x="1426" y="640"/>
                    <a:pt x="1431" y="666"/>
                    <a:pt x="1445" y="688"/>
                  </a:cubicBezTo>
                  <a:cubicBezTo>
                    <a:pt x="1487" y="758"/>
                    <a:pt x="1487" y="758"/>
                    <a:pt x="1487" y="758"/>
                  </a:cubicBezTo>
                  <a:cubicBezTo>
                    <a:pt x="1496" y="772"/>
                    <a:pt x="1496" y="790"/>
                    <a:pt x="1487" y="8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9"/>
            <p:cNvSpPr>
              <a:spLocks noEditPoints="1"/>
            </p:cNvSpPr>
            <p:nvPr/>
          </p:nvSpPr>
          <p:spPr bwMode="auto">
            <a:xfrm>
              <a:off x="3188" y="1648"/>
              <a:ext cx="295" cy="281"/>
            </a:xfrm>
            <a:custGeom>
              <a:avLst/>
              <a:gdLst>
                <a:gd name="T0" fmla="*/ 763 w 770"/>
                <a:gd name="T1" fmla="*/ 274 h 733"/>
                <a:gd name="T2" fmla="*/ 714 w 770"/>
                <a:gd name="T3" fmla="*/ 234 h 733"/>
                <a:gd name="T4" fmla="*/ 520 w 770"/>
                <a:gd name="T5" fmla="*/ 211 h 733"/>
                <a:gd name="T6" fmla="*/ 438 w 770"/>
                <a:gd name="T7" fmla="*/ 33 h 733"/>
                <a:gd name="T8" fmla="*/ 385 w 770"/>
                <a:gd name="T9" fmla="*/ 0 h 733"/>
                <a:gd name="T10" fmla="*/ 332 w 770"/>
                <a:gd name="T11" fmla="*/ 33 h 733"/>
                <a:gd name="T12" fmla="*/ 250 w 770"/>
                <a:gd name="T13" fmla="*/ 211 h 733"/>
                <a:gd name="T14" fmla="*/ 56 w 770"/>
                <a:gd name="T15" fmla="*/ 234 h 733"/>
                <a:gd name="T16" fmla="*/ 7 w 770"/>
                <a:gd name="T17" fmla="*/ 274 h 733"/>
                <a:gd name="T18" fmla="*/ 23 w 770"/>
                <a:gd name="T19" fmla="*/ 335 h 733"/>
                <a:gd name="T20" fmla="*/ 167 w 770"/>
                <a:gd name="T21" fmla="*/ 468 h 733"/>
                <a:gd name="T22" fmla="*/ 129 w 770"/>
                <a:gd name="T23" fmla="*/ 659 h 733"/>
                <a:gd name="T24" fmla="*/ 152 w 770"/>
                <a:gd name="T25" fmla="*/ 718 h 733"/>
                <a:gd name="T26" fmla="*/ 186 w 770"/>
                <a:gd name="T27" fmla="*/ 729 h 733"/>
                <a:gd name="T28" fmla="*/ 214 w 770"/>
                <a:gd name="T29" fmla="*/ 722 h 733"/>
                <a:gd name="T30" fmla="*/ 385 w 770"/>
                <a:gd name="T31" fmla="*/ 626 h 733"/>
                <a:gd name="T32" fmla="*/ 556 w 770"/>
                <a:gd name="T33" fmla="*/ 722 h 733"/>
                <a:gd name="T34" fmla="*/ 618 w 770"/>
                <a:gd name="T35" fmla="*/ 718 h 733"/>
                <a:gd name="T36" fmla="*/ 641 w 770"/>
                <a:gd name="T37" fmla="*/ 659 h 733"/>
                <a:gd name="T38" fmla="*/ 603 w 770"/>
                <a:gd name="T39" fmla="*/ 468 h 733"/>
                <a:gd name="T40" fmla="*/ 747 w 770"/>
                <a:gd name="T41" fmla="*/ 335 h 733"/>
                <a:gd name="T42" fmla="*/ 763 w 770"/>
                <a:gd name="T43" fmla="*/ 274 h 733"/>
                <a:gd name="T44" fmla="*/ 546 w 770"/>
                <a:gd name="T45" fmla="*/ 432 h 733"/>
                <a:gd name="T46" fmla="*/ 536 w 770"/>
                <a:gd name="T47" fmla="*/ 462 h 733"/>
                <a:gd name="T48" fmla="*/ 575 w 770"/>
                <a:gd name="T49" fmla="*/ 659 h 733"/>
                <a:gd name="T50" fmla="*/ 401 w 770"/>
                <a:gd name="T51" fmla="*/ 561 h 733"/>
                <a:gd name="T52" fmla="*/ 385 w 770"/>
                <a:gd name="T53" fmla="*/ 557 h 733"/>
                <a:gd name="T54" fmla="*/ 369 w 770"/>
                <a:gd name="T55" fmla="*/ 561 h 733"/>
                <a:gd name="T56" fmla="*/ 195 w 770"/>
                <a:gd name="T57" fmla="*/ 659 h 733"/>
                <a:gd name="T58" fmla="*/ 234 w 770"/>
                <a:gd name="T59" fmla="*/ 462 h 733"/>
                <a:gd name="T60" fmla="*/ 224 w 770"/>
                <a:gd name="T61" fmla="*/ 432 h 733"/>
                <a:gd name="T62" fmla="*/ 77 w 770"/>
                <a:gd name="T63" fmla="*/ 297 h 733"/>
                <a:gd name="T64" fmla="*/ 276 w 770"/>
                <a:gd name="T65" fmla="*/ 273 h 733"/>
                <a:gd name="T66" fmla="*/ 301 w 770"/>
                <a:gd name="T67" fmla="*/ 255 h 733"/>
                <a:gd name="T68" fmla="*/ 385 w 770"/>
                <a:gd name="T69" fmla="*/ 73 h 733"/>
                <a:gd name="T70" fmla="*/ 469 w 770"/>
                <a:gd name="T71" fmla="*/ 255 h 733"/>
                <a:gd name="T72" fmla="*/ 494 w 770"/>
                <a:gd name="T73" fmla="*/ 273 h 733"/>
                <a:gd name="T74" fmla="*/ 693 w 770"/>
                <a:gd name="T75" fmla="*/ 297 h 733"/>
                <a:gd name="T76" fmla="*/ 546 w 770"/>
                <a:gd name="T77" fmla="*/ 43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0" h="733">
                  <a:moveTo>
                    <a:pt x="763" y="274"/>
                  </a:moveTo>
                  <a:cubicBezTo>
                    <a:pt x="756" y="252"/>
                    <a:pt x="737" y="237"/>
                    <a:pt x="714" y="234"/>
                  </a:cubicBezTo>
                  <a:cubicBezTo>
                    <a:pt x="520" y="211"/>
                    <a:pt x="520" y="211"/>
                    <a:pt x="520" y="211"/>
                  </a:cubicBezTo>
                  <a:cubicBezTo>
                    <a:pt x="438" y="33"/>
                    <a:pt x="438" y="33"/>
                    <a:pt x="438" y="33"/>
                  </a:cubicBezTo>
                  <a:cubicBezTo>
                    <a:pt x="428" y="13"/>
                    <a:pt x="408" y="0"/>
                    <a:pt x="385" y="0"/>
                  </a:cubicBezTo>
                  <a:cubicBezTo>
                    <a:pt x="362" y="0"/>
                    <a:pt x="342" y="13"/>
                    <a:pt x="332" y="33"/>
                  </a:cubicBezTo>
                  <a:cubicBezTo>
                    <a:pt x="250" y="211"/>
                    <a:pt x="250" y="211"/>
                    <a:pt x="250" y="211"/>
                  </a:cubicBezTo>
                  <a:cubicBezTo>
                    <a:pt x="56" y="234"/>
                    <a:pt x="56" y="234"/>
                    <a:pt x="56" y="234"/>
                  </a:cubicBezTo>
                  <a:cubicBezTo>
                    <a:pt x="33" y="237"/>
                    <a:pt x="14" y="252"/>
                    <a:pt x="7" y="274"/>
                  </a:cubicBezTo>
                  <a:cubicBezTo>
                    <a:pt x="0" y="296"/>
                    <a:pt x="6" y="319"/>
                    <a:pt x="23" y="335"/>
                  </a:cubicBezTo>
                  <a:cubicBezTo>
                    <a:pt x="167" y="468"/>
                    <a:pt x="167" y="468"/>
                    <a:pt x="167" y="468"/>
                  </a:cubicBezTo>
                  <a:cubicBezTo>
                    <a:pt x="129" y="659"/>
                    <a:pt x="129" y="659"/>
                    <a:pt x="129" y="659"/>
                  </a:cubicBezTo>
                  <a:cubicBezTo>
                    <a:pt x="124" y="682"/>
                    <a:pt x="133" y="704"/>
                    <a:pt x="152" y="718"/>
                  </a:cubicBezTo>
                  <a:cubicBezTo>
                    <a:pt x="162" y="725"/>
                    <a:pt x="174" y="729"/>
                    <a:pt x="186" y="729"/>
                  </a:cubicBezTo>
                  <a:cubicBezTo>
                    <a:pt x="196" y="729"/>
                    <a:pt x="205" y="727"/>
                    <a:pt x="214" y="722"/>
                  </a:cubicBezTo>
                  <a:cubicBezTo>
                    <a:pt x="385" y="626"/>
                    <a:pt x="385" y="626"/>
                    <a:pt x="385" y="626"/>
                  </a:cubicBezTo>
                  <a:cubicBezTo>
                    <a:pt x="556" y="722"/>
                    <a:pt x="556" y="722"/>
                    <a:pt x="556" y="722"/>
                  </a:cubicBezTo>
                  <a:cubicBezTo>
                    <a:pt x="576" y="733"/>
                    <a:pt x="600" y="731"/>
                    <a:pt x="618" y="718"/>
                  </a:cubicBezTo>
                  <a:cubicBezTo>
                    <a:pt x="637" y="704"/>
                    <a:pt x="646" y="682"/>
                    <a:pt x="641" y="659"/>
                  </a:cubicBezTo>
                  <a:cubicBezTo>
                    <a:pt x="603" y="468"/>
                    <a:pt x="603" y="468"/>
                    <a:pt x="603" y="468"/>
                  </a:cubicBezTo>
                  <a:cubicBezTo>
                    <a:pt x="747" y="335"/>
                    <a:pt x="747" y="335"/>
                    <a:pt x="747" y="335"/>
                  </a:cubicBezTo>
                  <a:cubicBezTo>
                    <a:pt x="764" y="319"/>
                    <a:pt x="770" y="296"/>
                    <a:pt x="763" y="274"/>
                  </a:cubicBezTo>
                  <a:close/>
                  <a:moveTo>
                    <a:pt x="546" y="432"/>
                  </a:moveTo>
                  <a:cubicBezTo>
                    <a:pt x="538" y="440"/>
                    <a:pt x="534" y="451"/>
                    <a:pt x="536" y="462"/>
                  </a:cubicBezTo>
                  <a:cubicBezTo>
                    <a:pt x="575" y="659"/>
                    <a:pt x="575" y="659"/>
                    <a:pt x="575" y="659"/>
                  </a:cubicBezTo>
                  <a:cubicBezTo>
                    <a:pt x="401" y="561"/>
                    <a:pt x="401" y="561"/>
                    <a:pt x="401" y="561"/>
                  </a:cubicBezTo>
                  <a:cubicBezTo>
                    <a:pt x="396" y="558"/>
                    <a:pt x="390" y="557"/>
                    <a:pt x="385" y="557"/>
                  </a:cubicBezTo>
                  <a:cubicBezTo>
                    <a:pt x="380" y="557"/>
                    <a:pt x="374" y="558"/>
                    <a:pt x="369" y="561"/>
                  </a:cubicBezTo>
                  <a:cubicBezTo>
                    <a:pt x="195" y="659"/>
                    <a:pt x="195" y="659"/>
                    <a:pt x="195" y="659"/>
                  </a:cubicBezTo>
                  <a:cubicBezTo>
                    <a:pt x="234" y="462"/>
                    <a:pt x="234" y="462"/>
                    <a:pt x="234" y="462"/>
                  </a:cubicBezTo>
                  <a:cubicBezTo>
                    <a:pt x="236" y="451"/>
                    <a:pt x="232" y="440"/>
                    <a:pt x="224" y="432"/>
                  </a:cubicBezTo>
                  <a:cubicBezTo>
                    <a:pt x="77" y="297"/>
                    <a:pt x="77" y="297"/>
                    <a:pt x="77" y="297"/>
                  </a:cubicBezTo>
                  <a:cubicBezTo>
                    <a:pt x="276" y="273"/>
                    <a:pt x="276" y="273"/>
                    <a:pt x="276" y="273"/>
                  </a:cubicBezTo>
                  <a:cubicBezTo>
                    <a:pt x="287" y="272"/>
                    <a:pt x="296" y="265"/>
                    <a:pt x="301" y="255"/>
                  </a:cubicBezTo>
                  <a:cubicBezTo>
                    <a:pt x="385" y="73"/>
                    <a:pt x="385" y="73"/>
                    <a:pt x="385" y="73"/>
                  </a:cubicBezTo>
                  <a:cubicBezTo>
                    <a:pt x="469" y="255"/>
                    <a:pt x="469" y="255"/>
                    <a:pt x="469" y="255"/>
                  </a:cubicBezTo>
                  <a:cubicBezTo>
                    <a:pt x="474" y="265"/>
                    <a:pt x="483" y="272"/>
                    <a:pt x="494" y="273"/>
                  </a:cubicBezTo>
                  <a:cubicBezTo>
                    <a:pt x="693" y="297"/>
                    <a:pt x="693" y="297"/>
                    <a:pt x="693" y="297"/>
                  </a:cubicBezTo>
                  <a:lnTo>
                    <a:pt x="546" y="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Group 12"/>
          <p:cNvGrpSpPr>
            <a:grpSpLocks noChangeAspect="1"/>
          </p:cNvGrpSpPr>
          <p:nvPr/>
        </p:nvGrpSpPr>
        <p:grpSpPr bwMode="auto">
          <a:xfrm>
            <a:off x="7239003" y="2339975"/>
            <a:ext cx="1239838" cy="1223963"/>
            <a:chOff x="4576" y="1474"/>
            <a:chExt cx="781" cy="771"/>
          </a:xfrm>
          <a:solidFill>
            <a:schemeClr val="accent1">
              <a:lumMod val="40000"/>
              <a:lumOff val="60000"/>
            </a:schemeClr>
          </a:solidFill>
        </p:grpSpPr>
        <p:sp>
          <p:nvSpPr>
            <p:cNvPr id="47" name="Freeform 13"/>
            <p:cNvSpPr>
              <a:spLocks noEditPoints="1"/>
            </p:cNvSpPr>
            <p:nvPr/>
          </p:nvSpPr>
          <p:spPr bwMode="auto">
            <a:xfrm>
              <a:off x="4576" y="1474"/>
              <a:ext cx="781" cy="771"/>
            </a:xfrm>
            <a:custGeom>
              <a:avLst/>
              <a:gdLst>
                <a:gd name="T0" fmla="*/ 1825 w 2122"/>
                <a:gd name="T1" fmla="*/ 638 h 2093"/>
                <a:gd name="T2" fmla="*/ 1677 w 2122"/>
                <a:gd name="T3" fmla="*/ 278 h 2093"/>
                <a:gd name="T4" fmla="*/ 1132 w 2122"/>
                <a:gd name="T5" fmla="*/ 69 h 2093"/>
                <a:gd name="T6" fmla="*/ 1595 w 2122"/>
                <a:gd name="T7" fmla="*/ 410 h 2093"/>
                <a:gd name="T8" fmla="*/ 1587 w 2122"/>
                <a:gd name="T9" fmla="*/ 736 h 2093"/>
                <a:gd name="T10" fmla="*/ 1813 w 2122"/>
                <a:gd name="T11" fmla="*/ 907 h 2093"/>
                <a:gd name="T12" fmla="*/ 1764 w 2122"/>
                <a:gd name="T13" fmla="*/ 1212 h 2093"/>
                <a:gd name="T14" fmla="*/ 1616 w 2122"/>
                <a:gd name="T15" fmla="*/ 1216 h 2093"/>
                <a:gd name="T16" fmla="*/ 1300 w 2122"/>
                <a:gd name="T17" fmla="*/ 1581 h 2093"/>
                <a:gd name="T18" fmla="*/ 1336 w 2122"/>
                <a:gd name="T19" fmla="*/ 1234 h 2093"/>
                <a:gd name="T20" fmla="*/ 1210 w 2122"/>
                <a:gd name="T21" fmla="*/ 750 h 2093"/>
                <a:gd name="T22" fmla="*/ 714 w 2122"/>
                <a:gd name="T23" fmla="*/ 779 h 2093"/>
                <a:gd name="T24" fmla="*/ 813 w 2122"/>
                <a:gd name="T25" fmla="*/ 1300 h 2093"/>
                <a:gd name="T26" fmla="*/ 741 w 2122"/>
                <a:gd name="T27" fmla="*/ 1621 h 2093"/>
                <a:gd name="T28" fmla="*/ 486 w 2122"/>
                <a:gd name="T29" fmla="*/ 1233 h 2093"/>
                <a:gd name="T30" fmla="*/ 497 w 2122"/>
                <a:gd name="T31" fmla="*/ 1114 h 2093"/>
                <a:gd name="T32" fmla="*/ 322 w 2122"/>
                <a:gd name="T33" fmla="*/ 789 h 2093"/>
                <a:gd name="T34" fmla="*/ 698 w 2122"/>
                <a:gd name="T35" fmla="*/ 511 h 2093"/>
                <a:gd name="T36" fmla="*/ 589 w 2122"/>
                <a:gd name="T37" fmla="*/ 355 h 2093"/>
                <a:gd name="T38" fmla="*/ 631 w 2122"/>
                <a:gd name="T39" fmla="*/ 100 h 2093"/>
                <a:gd name="T40" fmla="*/ 400 w 2122"/>
                <a:gd name="T41" fmla="*/ 261 h 2093"/>
                <a:gd name="T42" fmla="*/ 255 w 2122"/>
                <a:gd name="T43" fmla="*/ 776 h 2093"/>
                <a:gd name="T44" fmla="*/ 232 w 2122"/>
                <a:gd name="T45" fmla="*/ 1184 h 2093"/>
                <a:gd name="T46" fmla="*/ 378 w 2122"/>
                <a:gd name="T47" fmla="*/ 1399 h 2093"/>
                <a:gd name="T48" fmla="*/ 435 w 2122"/>
                <a:gd name="T49" fmla="*/ 1698 h 2093"/>
                <a:gd name="T50" fmla="*/ 719 w 2122"/>
                <a:gd name="T51" fmla="*/ 1686 h 2093"/>
                <a:gd name="T52" fmla="*/ 583 w 2122"/>
                <a:gd name="T53" fmla="*/ 2093 h 2093"/>
                <a:gd name="T54" fmla="*/ 1402 w 2122"/>
                <a:gd name="T55" fmla="*/ 1854 h 2093"/>
                <a:gd name="T56" fmla="*/ 1569 w 2122"/>
                <a:gd name="T57" fmla="*/ 1659 h 2093"/>
                <a:gd name="T58" fmla="*/ 1737 w 2122"/>
                <a:gd name="T59" fmla="*/ 1407 h 2093"/>
                <a:gd name="T60" fmla="*/ 1886 w 2122"/>
                <a:gd name="T61" fmla="*/ 1184 h 2093"/>
                <a:gd name="T62" fmla="*/ 1356 w 2122"/>
                <a:gd name="T63" fmla="*/ 249 h 2093"/>
                <a:gd name="T64" fmla="*/ 1448 w 2122"/>
                <a:gd name="T65" fmla="*/ 153 h 2093"/>
                <a:gd name="T66" fmla="*/ 674 w 2122"/>
                <a:gd name="T67" fmla="*/ 153 h 2093"/>
                <a:gd name="T68" fmla="*/ 787 w 2122"/>
                <a:gd name="T69" fmla="*/ 222 h 2093"/>
                <a:gd name="T70" fmla="*/ 239 w 2122"/>
                <a:gd name="T71" fmla="*/ 1083 h 2093"/>
                <a:gd name="T72" fmla="*/ 243 w 2122"/>
                <a:gd name="T73" fmla="*/ 1018 h 2093"/>
                <a:gd name="T74" fmla="*/ 511 w 2122"/>
                <a:gd name="T75" fmla="*/ 672 h 2093"/>
                <a:gd name="T76" fmla="*/ 409 w 2122"/>
                <a:gd name="T77" fmla="*/ 498 h 2093"/>
                <a:gd name="T78" fmla="*/ 309 w 2122"/>
                <a:gd name="T79" fmla="*/ 569 h 2093"/>
                <a:gd name="T80" fmla="*/ 435 w 2122"/>
                <a:gd name="T81" fmla="*/ 1086 h 2093"/>
                <a:gd name="T82" fmla="*/ 299 w 2122"/>
                <a:gd name="T83" fmla="*/ 1475 h 2093"/>
                <a:gd name="T84" fmla="*/ 608 w 2122"/>
                <a:gd name="T85" fmla="*/ 1529 h 2093"/>
                <a:gd name="T86" fmla="*/ 647 w 2122"/>
                <a:gd name="T87" fmla="*/ 1435 h 2093"/>
                <a:gd name="T88" fmla="*/ 724 w 2122"/>
                <a:gd name="T89" fmla="*/ 847 h 2093"/>
                <a:gd name="T90" fmla="*/ 1200 w 2122"/>
                <a:gd name="T91" fmla="*/ 818 h 2093"/>
                <a:gd name="T92" fmla="*/ 1093 w 2122"/>
                <a:gd name="T93" fmla="*/ 1152 h 2093"/>
                <a:gd name="T94" fmla="*/ 1300 w 2122"/>
                <a:gd name="T95" fmla="*/ 1649 h 2093"/>
                <a:gd name="T96" fmla="*/ 1470 w 2122"/>
                <a:gd name="T97" fmla="*/ 1922 h 2093"/>
                <a:gd name="T98" fmla="*/ 651 w 2122"/>
                <a:gd name="T99" fmla="*/ 1922 h 2093"/>
                <a:gd name="T100" fmla="*/ 1514 w 2122"/>
                <a:gd name="T101" fmla="*/ 1529 h 2093"/>
                <a:gd name="T102" fmla="*/ 1823 w 2122"/>
                <a:gd name="T103" fmla="*/ 1475 h 2093"/>
                <a:gd name="T104" fmla="*/ 1667 w 2122"/>
                <a:gd name="T105" fmla="*/ 1497 h 2093"/>
                <a:gd name="T106" fmla="*/ 1501 w 2122"/>
                <a:gd name="T107" fmla="*/ 529 h 2093"/>
                <a:gd name="T108" fmla="*/ 1687 w 2122"/>
                <a:gd name="T109" fmla="*/ 1085 h 2093"/>
                <a:gd name="T110" fmla="*/ 1780 w 2122"/>
                <a:gd name="T111" fmla="*/ 562 h 2093"/>
                <a:gd name="T112" fmla="*/ 1726 w 2122"/>
                <a:gd name="T113" fmla="*/ 341 h 2093"/>
                <a:gd name="T114" fmla="*/ 1903 w 2122"/>
                <a:gd name="T115" fmla="*/ 1115 h 2093"/>
                <a:gd name="T116" fmla="*/ 2004 w 2122"/>
                <a:gd name="T117" fmla="*/ 894 h 2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2093">
                  <a:moveTo>
                    <a:pt x="2057" y="835"/>
                  </a:moveTo>
                  <a:cubicBezTo>
                    <a:pt x="2051" y="817"/>
                    <a:pt x="2031" y="808"/>
                    <a:pt x="2013" y="815"/>
                  </a:cubicBezTo>
                  <a:cubicBezTo>
                    <a:pt x="1966" y="833"/>
                    <a:pt x="1921" y="860"/>
                    <a:pt x="1882" y="892"/>
                  </a:cubicBezTo>
                  <a:cubicBezTo>
                    <a:pt x="1879" y="853"/>
                    <a:pt x="1874" y="814"/>
                    <a:pt x="1867" y="776"/>
                  </a:cubicBezTo>
                  <a:cubicBezTo>
                    <a:pt x="1857" y="729"/>
                    <a:pt x="1843" y="683"/>
                    <a:pt x="1825" y="638"/>
                  </a:cubicBezTo>
                  <a:cubicBezTo>
                    <a:pt x="1825" y="638"/>
                    <a:pt x="1825" y="638"/>
                    <a:pt x="1825" y="638"/>
                  </a:cubicBezTo>
                  <a:cubicBezTo>
                    <a:pt x="1834" y="638"/>
                    <a:pt x="1843" y="635"/>
                    <a:pt x="1849" y="628"/>
                  </a:cubicBezTo>
                  <a:cubicBezTo>
                    <a:pt x="1898" y="588"/>
                    <a:pt x="1923" y="525"/>
                    <a:pt x="1915" y="462"/>
                  </a:cubicBezTo>
                  <a:cubicBezTo>
                    <a:pt x="1893" y="340"/>
                    <a:pt x="1729" y="265"/>
                    <a:pt x="1722" y="261"/>
                  </a:cubicBezTo>
                  <a:cubicBezTo>
                    <a:pt x="1705" y="254"/>
                    <a:pt x="1684" y="261"/>
                    <a:pt x="1677" y="278"/>
                  </a:cubicBezTo>
                  <a:cubicBezTo>
                    <a:pt x="1664" y="307"/>
                    <a:pt x="1655" y="337"/>
                    <a:pt x="1648" y="367"/>
                  </a:cubicBezTo>
                  <a:cubicBezTo>
                    <a:pt x="1646" y="365"/>
                    <a:pt x="1645" y="364"/>
                    <a:pt x="1643" y="362"/>
                  </a:cubicBezTo>
                  <a:cubicBezTo>
                    <a:pt x="1619" y="338"/>
                    <a:pt x="1593" y="316"/>
                    <a:pt x="1567" y="295"/>
                  </a:cubicBezTo>
                  <a:cubicBezTo>
                    <a:pt x="1574" y="222"/>
                    <a:pt x="1546" y="149"/>
                    <a:pt x="1491" y="101"/>
                  </a:cubicBezTo>
                  <a:cubicBezTo>
                    <a:pt x="1367" y="0"/>
                    <a:pt x="1142" y="66"/>
                    <a:pt x="1132" y="69"/>
                  </a:cubicBezTo>
                  <a:cubicBezTo>
                    <a:pt x="1114" y="74"/>
                    <a:pt x="1104" y="93"/>
                    <a:pt x="1109" y="111"/>
                  </a:cubicBezTo>
                  <a:cubicBezTo>
                    <a:pt x="1112" y="121"/>
                    <a:pt x="1180" y="346"/>
                    <a:pt x="1332" y="394"/>
                  </a:cubicBezTo>
                  <a:cubicBezTo>
                    <a:pt x="1351" y="401"/>
                    <a:pt x="1371" y="404"/>
                    <a:pt x="1391" y="404"/>
                  </a:cubicBezTo>
                  <a:cubicBezTo>
                    <a:pt x="1442" y="402"/>
                    <a:pt x="1491" y="385"/>
                    <a:pt x="1532" y="355"/>
                  </a:cubicBezTo>
                  <a:cubicBezTo>
                    <a:pt x="1554" y="372"/>
                    <a:pt x="1575" y="391"/>
                    <a:pt x="1595" y="410"/>
                  </a:cubicBezTo>
                  <a:cubicBezTo>
                    <a:pt x="1611" y="426"/>
                    <a:pt x="1625" y="442"/>
                    <a:pt x="1638" y="458"/>
                  </a:cubicBezTo>
                  <a:cubicBezTo>
                    <a:pt x="1638" y="460"/>
                    <a:pt x="1638" y="463"/>
                    <a:pt x="1639" y="465"/>
                  </a:cubicBezTo>
                  <a:cubicBezTo>
                    <a:pt x="1576" y="454"/>
                    <a:pt x="1511" y="455"/>
                    <a:pt x="1448" y="470"/>
                  </a:cubicBezTo>
                  <a:cubicBezTo>
                    <a:pt x="1430" y="475"/>
                    <a:pt x="1419" y="493"/>
                    <a:pt x="1424" y="512"/>
                  </a:cubicBezTo>
                  <a:cubicBezTo>
                    <a:pt x="1426" y="519"/>
                    <a:pt x="1471" y="694"/>
                    <a:pt x="1587" y="736"/>
                  </a:cubicBezTo>
                  <a:cubicBezTo>
                    <a:pt x="1604" y="743"/>
                    <a:pt x="1622" y="746"/>
                    <a:pt x="1640" y="746"/>
                  </a:cubicBezTo>
                  <a:cubicBezTo>
                    <a:pt x="1685" y="744"/>
                    <a:pt x="1727" y="728"/>
                    <a:pt x="1763" y="701"/>
                  </a:cubicBezTo>
                  <a:cubicBezTo>
                    <a:pt x="1766" y="699"/>
                    <a:pt x="1769" y="695"/>
                    <a:pt x="1771" y="692"/>
                  </a:cubicBezTo>
                  <a:cubicBezTo>
                    <a:pt x="1783" y="724"/>
                    <a:pt x="1792" y="756"/>
                    <a:pt x="1800" y="790"/>
                  </a:cubicBezTo>
                  <a:cubicBezTo>
                    <a:pt x="1807" y="828"/>
                    <a:pt x="1812" y="868"/>
                    <a:pt x="1813" y="907"/>
                  </a:cubicBezTo>
                  <a:cubicBezTo>
                    <a:pt x="1784" y="877"/>
                    <a:pt x="1752" y="850"/>
                    <a:pt x="1716" y="828"/>
                  </a:cubicBezTo>
                  <a:cubicBezTo>
                    <a:pt x="1709" y="823"/>
                    <a:pt x="1699" y="822"/>
                    <a:pt x="1691" y="824"/>
                  </a:cubicBezTo>
                  <a:cubicBezTo>
                    <a:pt x="1682" y="826"/>
                    <a:pt x="1674" y="832"/>
                    <a:pt x="1670" y="840"/>
                  </a:cubicBezTo>
                  <a:cubicBezTo>
                    <a:pt x="1666" y="846"/>
                    <a:pt x="1574" y="1001"/>
                    <a:pt x="1625" y="1114"/>
                  </a:cubicBezTo>
                  <a:cubicBezTo>
                    <a:pt x="1652" y="1168"/>
                    <a:pt x="1704" y="1204"/>
                    <a:pt x="1764" y="1212"/>
                  </a:cubicBezTo>
                  <a:cubicBezTo>
                    <a:pt x="1761" y="1219"/>
                    <a:pt x="1759" y="1226"/>
                    <a:pt x="1756" y="1233"/>
                  </a:cubicBezTo>
                  <a:cubicBezTo>
                    <a:pt x="1737" y="1278"/>
                    <a:pt x="1714" y="1321"/>
                    <a:pt x="1686" y="1361"/>
                  </a:cubicBezTo>
                  <a:cubicBezTo>
                    <a:pt x="1684" y="1364"/>
                    <a:pt x="1681" y="1368"/>
                    <a:pt x="1679" y="1371"/>
                  </a:cubicBezTo>
                  <a:cubicBezTo>
                    <a:pt x="1672" y="1323"/>
                    <a:pt x="1657" y="1277"/>
                    <a:pt x="1636" y="1233"/>
                  </a:cubicBezTo>
                  <a:cubicBezTo>
                    <a:pt x="1632" y="1225"/>
                    <a:pt x="1625" y="1219"/>
                    <a:pt x="1616" y="1216"/>
                  </a:cubicBezTo>
                  <a:cubicBezTo>
                    <a:pt x="1608" y="1213"/>
                    <a:pt x="1598" y="1214"/>
                    <a:pt x="1590" y="1218"/>
                  </a:cubicBezTo>
                  <a:cubicBezTo>
                    <a:pt x="1583" y="1221"/>
                    <a:pt x="1423" y="1304"/>
                    <a:pt x="1407" y="1427"/>
                  </a:cubicBezTo>
                  <a:cubicBezTo>
                    <a:pt x="1401" y="1483"/>
                    <a:pt x="1423" y="1538"/>
                    <a:pt x="1465" y="1575"/>
                  </a:cubicBezTo>
                  <a:cubicBezTo>
                    <a:pt x="1438" y="1593"/>
                    <a:pt x="1410" y="1608"/>
                    <a:pt x="1381" y="1621"/>
                  </a:cubicBezTo>
                  <a:cubicBezTo>
                    <a:pt x="1361" y="1596"/>
                    <a:pt x="1331" y="1581"/>
                    <a:pt x="1300" y="1581"/>
                  </a:cubicBezTo>
                  <a:cubicBezTo>
                    <a:pt x="1095" y="1581"/>
                    <a:pt x="1095" y="1581"/>
                    <a:pt x="1095" y="1581"/>
                  </a:cubicBezTo>
                  <a:cubicBezTo>
                    <a:pt x="1095" y="1231"/>
                    <a:pt x="1095" y="1231"/>
                    <a:pt x="1095" y="1231"/>
                  </a:cubicBezTo>
                  <a:cubicBezTo>
                    <a:pt x="1237" y="1306"/>
                    <a:pt x="1237" y="1306"/>
                    <a:pt x="1237" y="1306"/>
                  </a:cubicBezTo>
                  <a:cubicBezTo>
                    <a:pt x="1260" y="1318"/>
                    <a:pt x="1288" y="1316"/>
                    <a:pt x="1309" y="1301"/>
                  </a:cubicBezTo>
                  <a:cubicBezTo>
                    <a:pt x="1330" y="1285"/>
                    <a:pt x="1340" y="1260"/>
                    <a:pt x="1336" y="1234"/>
                  </a:cubicBezTo>
                  <a:cubicBezTo>
                    <a:pt x="1302" y="1036"/>
                    <a:pt x="1302" y="1036"/>
                    <a:pt x="1302" y="1036"/>
                  </a:cubicBezTo>
                  <a:cubicBezTo>
                    <a:pt x="1445" y="895"/>
                    <a:pt x="1445" y="895"/>
                    <a:pt x="1445" y="895"/>
                  </a:cubicBezTo>
                  <a:cubicBezTo>
                    <a:pt x="1464" y="877"/>
                    <a:pt x="1471" y="850"/>
                    <a:pt x="1463" y="825"/>
                  </a:cubicBezTo>
                  <a:cubicBezTo>
                    <a:pt x="1455" y="801"/>
                    <a:pt x="1433" y="783"/>
                    <a:pt x="1407" y="779"/>
                  </a:cubicBezTo>
                  <a:cubicBezTo>
                    <a:pt x="1210" y="750"/>
                    <a:pt x="1210" y="750"/>
                    <a:pt x="1210" y="750"/>
                  </a:cubicBezTo>
                  <a:cubicBezTo>
                    <a:pt x="1122" y="570"/>
                    <a:pt x="1122" y="570"/>
                    <a:pt x="1122" y="570"/>
                  </a:cubicBezTo>
                  <a:cubicBezTo>
                    <a:pt x="1111" y="547"/>
                    <a:pt x="1087" y="532"/>
                    <a:pt x="1061" y="532"/>
                  </a:cubicBezTo>
                  <a:cubicBezTo>
                    <a:pt x="1035" y="532"/>
                    <a:pt x="1011" y="547"/>
                    <a:pt x="1000" y="570"/>
                  </a:cubicBezTo>
                  <a:cubicBezTo>
                    <a:pt x="912" y="750"/>
                    <a:pt x="912" y="750"/>
                    <a:pt x="912" y="750"/>
                  </a:cubicBezTo>
                  <a:cubicBezTo>
                    <a:pt x="714" y="779"/>
                    <a:pt x="714" y="779"/>
                    <a:pt x="714" y="779"/>
                  </a:cubicBezTo>
                  <a:cubicBezTo>
                    <a:pt x="689" y="783"/>
                    <a:pt x="667" y="801"/>
                    <a:pt x="659" y="825"/>
                  </a:cubicBezTo>
                  <a:cubicBezTo>
                    <a:pt x="651" y="850"/>
                    <a:pt x="658" y="877"/>
                    <a:pt x="676" y="895"/>
                  </a:cubicBezTo>
                  <a:cubicBezTo>
                    <a:pt x="820" y="1036"/>
                    <a:pt x="820" y="1036"/>
                    <a:pt x="820" y="1036"/>
                  </a:cubicBezTo>
                  <a:cubicBezTo>
                    <a:pt x="786" y="1234"/>
                    <a:pt x="786" y="1234"/>
                    <a:pt x="786" y="1234"/>
                  </a:cubicBezTo>
                  <a:cubicBezTo>
                    <a:pt x="781" y="1259"/>
                    <a:pt x="792" y="1285"/>
                    <a:pt x="813" y="1300"/>
                  </a:cubicBezTo>
                  <a:cubicBezTo>
                    <a:pt x="834" y="1316"/>
                    <a:pt x="862" y="1318"/>
                    <a:pt x="885" y="1305"/>
                  </a:cubicBezTo>
                  <a:cubicBezTo>
                    <a:pt x="1027" y="1231"/>
                    <a:pt x="1027" y="1231"/>
                    <a:pt x="1027" y="1231"/>
                  </a:cubicBezTo>
                  <a:cubicBezTo>
                    <a:pt x="1027" y="1581"/>
                    <a:pt x="1027" y="1581"/>
                    <a:pt x="1027" y="1581"/>
                  </a:cubicBezTo>
                  <a:cubicBezTo>
                    <a:pt x="822" y="1581"/>
                    <a:pt x="822" y="1581"/>
                    <a:pt x="822" y="1581"/>
                  </a:cubicBezTo>
                  <a:cubicBezTo>
                    <a:pt x="790" y="1581"/>
                    <a:pt x="760" y="1596"/>
                    <a:pt x="741" y="1621"/>
                  </a:cubicBezTo>
                  <a:cubicBezTo>
                    <a:pt x="712" y="1608"/>
                    <a:pt x="684" y="1592"/>
                    <a:pt x="657" y="1575"/>
                  </a:cubicBezTo>
                  <a:cubicBezTo>
                    <a:pt x="699" y="1538"/>
                    <a:pt x="721" y="1483"/>
                    <a:pt x="715" y="1427"/>
                  </a:cubicBezTo>
                  <a:cubicBezTo>
                    <a:pt x="699" y="1304"/>
                    <a:pt x="538" y="1221"/>
                    <a:pt x="532" y="1218"/>
                  </a:cubicBezTo>
                  <a:cubicBezTo>
                    <a:pt x="524" y="1214"/>
                    <a:pt x="514" y="1213"/>
                    <a:pt x="506" y="1216"/>
                  </a:cubicBezTo>
                  <a:cubicBezTo>
                    <a:pt x="497" y="1219"/>
                    <a:pt x="490" y="1225"/>
                    <a:pt x="486" y="1233"/>
                  </a:cubicBezTo>
                  <a:cubicBezTo>
                    <a:pt x="465" y="1276"/>
                    <a:pt x="450" y="1323"/>
                    <a:pt x="443" y="1371"/>
                  </a:cubicBezTo>
                  <a:cubicBezTo>
                    <a:pt x="440" y="1368"/>
                    <a:pt x="437" y="1364"/>
                    <a:pt x="435" y="1361"/>
                  </a:cubicBezTo>
                  <a:cubicBezTo>
                    <a:pt x="408" y="1321"/>
                    <a:pt x="385" y="1278"/>
                    <a:pt x="366" y="1233"/>
                  </a:cubicBezTo>
                  <a:cubicBezTo>
                    <a:pt x="363" y="1226"/>
                    <a:pt x="360" y="1219"/>
                    <a:pt x="358" y="1211"/>
                  </a:cubicBezTo>
                  <a:cubicBezTo>
                    <a:pt x="417" y="1204"/>
                    <a:pt x="470" y="1167"/>
                    <a:pt x="497" y="1114"/>
                  </a:cubicBezTo>
                  <a:cubicBezTo>
                    <a:pt x="548" y="1001"/>
                    <a:pt x="456" y="846"/>
                    <a:pt x="452" y="839"/>
                  </a:cubicBezTo>
                  <a:cubicBezTo>
                    <a:pt x="447" y="832"/>
                    <a:pt x="440" y="826"/>
                    <a:pt x="431" y="824"/>
                  </a:cubicBezTo>
                  <a:cubicBezTo>
                    <a:pt x="422" y="822"/>
                    <a:pt x="413" y="823"/>
                    <a:pt x="405" y="828"/>
                  </a:cubicBezTo>
                  <a:cubicBezTo>
                    <a:pt x="370" y="850"/>
                    <a:pt x="337" y="877"/>
                    <a:pt x="308" y="907"/>
                  </a:cubicBezTo>
                  <a:cubicBezTo>
                    <a:pt x="310" y="868"/>
                    <a:pt x="314" y="828"/>
                    <a:pt x="322" y="789"/>
                  </a:cubicBezTo>
                  <a:cubicBezTo>
                    <a:pt x="329" y="756"/>
                    <a:pt x="339" y="723"/>
                    <a:pt x="350" y="691"/>
                  </a:cubicBezTo>
                  <a:cubicBezTo>
                    <a:pt x="353" y="695"/>
                    <a:pt x="356" y="698"/>
                    <a:pt x="359" y="701"/>
                  </a:cubicBezTo>
                  <a:cubicBezTo>
                    <a:pt x="394" y="728"/>
                    <a:pt x="437" y="744"/>
                    <a:pt x="481" y="746"/>
                  </a:cubicBezTo>
                  <a:cubicBezTo>
                    <a:pt x="499" y="746"/>
                    <a:pt x="517" y="743"/>
                    <a:pt x="534" y="736"/>
                  </a:cubicBezTo>
                  <a:cubicBezTo>
                    <a:pt x="651" y="694"/>
                    <a:pt x="696" y="519"/>
                    <a:pt x="698" y="511"/>
                  </a:cubicBezTo>
                  <a:cubicBezTo>
                    <a:pt x="703" y="493"/>
                    <a:pt x="692" y="475"/>
                    <a:pt x="673" y="470"/>
                  </a:cubicBezTo>
                  <a:cubicBezTo>
                    <a:pt x="611" y="455"/>
                    <a:pt x="546" y="453"/>
                    <a:pt x="483" y="465"/>
                  </a:cubicBezTo>
                  <a:cubicBezTo>
                    <a:pt x="483" y="463"/>
                    <a:pt x="483" y="460"/>
                    <a:pt x="483" y="458"/>
                  </a:cubicBezTo>
                  <a:cubicBezTo>
                    <a:pt x="497" y="442"/>
                    <a:pt x="511" y="426"/>
                    <a:pt x="527" y="410"/>
                  </a:cubicBezTo>
                  <a:cubicBezTo>
                    <a:pt x="547" y="391"/>
                    <a:pt x="567" y="372"/>
                    <a:pt x="589" y="355"/>
                  </a:cubicBezTo>
                  <a:cubicBezTo>
                    <a:pt x="630" y="385"/>
                    <a:pt x="680" y="402"/>
                    <a:pt x="731" y="404"/>
                  </a:cubicBezTo>
                  <a:cubicBezTo>
                    <a:pt x="751" y="404"/>
                    <a:pt x="771" y="401"/>
                    <a:pt x="790" y="394"/>
                  </a:cubicBezTo>
                  <a:cubicBezTo>
                    <a:pt x="941" y="346"/>
                    <a:pt x="1010" y="121"/>
                    <a:pt x="1012" y="111"/>
                  </a:cubicBezTo>
                  <a:cubicBezTo>
                    <a:pt x="1018" y="93"/>
                    <a:pt x="1007" y="74"/>
                    <a:pt x="989" y="69"/>
                  </a:cubicBezTo>
                  <a:cubicBezTo>
                    <a:pt x="980" y="66"/>
                    <a:pt x="754" y="1"/>
                    <a:pt x="631" y="100"/>
                  </a:cubicBezTo>
                  <a:cubicBezTo>
                    <a:pt x="575" y="149"/>
                    <a:pt x="547" y="222"/>
                    <a:pt x="555" y="295"/>
                  </a:cubicBezTo>
                  <a:cubicBezTo>
                    <a:pt x="528" y="316"/>
                    <a:pt x="503" y="338"/>
                    <a:pt x="479" y="362"/>
                  </a:cubicBezTo>
                  <a:cubicBezTo>
                    <a:pt x="477" y="364"/>
                    <a:pt x="475" y="365"/>
                    <a:pt x="474" y="367"/>
                  </a:cubicBezTo>
                  <a:cubicBezTo>
                    <a:pt x="467" y="337"/>
                    <a:pt x="457" y="307"/>
                    <a:pt x="445" y="278"/>
                  </a:cubicBezTo>
                  <a:cubicBezTo>
                    <a:pt x="437" y="261"/>
                    <a:pt x="417" y="254"/>
                    <a:pt x="400" y="261"/>
                  </a:cubicBezTo>
                  <a:cubicBezTo>
                    <a:pt x="393" y="265"/>
                    <a:pt x="228" y="340"/>
                    <a:pt x="207" y="462"/>
                  </a:cubicBezTo>
                  <a:cubicBezTo>
                    <a:pt x="198" y="525"/>
                    <a:pt x="223" y="588"/>
                    <a:pt x="272" y="628"/>
                  </a:cubicBezTo>
                  <a:cubicBezTo>
                    <a:pt x="278" y="635"/>
                    <a:pt x="287" y="638"/>
                    <a:pt x="296" y="638"/>
                  </a:cubicBezTo>
                  <a:cubicBezTo>
                    <a:pt x="297" y="638"/>
                    <a:pt x="297" y="638"/>
                    <a:pt x="297" y="638"/>
                  </a:cubicBezTo>
                  <a:cubicBezTo>
                    <a:pt x="279" y="683"/>
                    <a:pt x="265" y="729"/>
                    <a:pt x="255" y="776"/>
                  </a:cubicBezTo>
                  <a:cubicBezTo>
                    <a:pt x="247" y="814"/>
                    <a:pt x="242" y="853"/>
                    <a:pt x="240" y="892"/>
                  </a:cubicBezTo>
                  <a:cubicBezTo>
                    <a:pt x="201" y="860"/>
                    <a:pt x="156" y="833"/>
                    <a:pt x="108" y="815"/>
                  </a:cubicBezTo>
                  <a:cubicBezTo>
                    <a:pt x="91" y="808"/>
                    <a:pt x="71" y="817"/>
                    <a:pt x="65" y="835"/>
                  </a:cubicBezTo>
                  <a:cubicBezTo>
                    <a:pt x="62" y="842"/>
                    <a:pt x="0" y="1012"/>
                    <a:pt x="71" y="1113"/>
                  </a:cubicBezTo>
                  <a:cubicBezTo>
                    <a:pt x="109" y="1162"/>
                    <a:pt x="170" y="1189"/>
                    <a:pt x="232" y="1184"/>
                  </a:cubicBezTo>
                  <a:cubicBezTo>
                    <a:pt x="235" y="1184"/>
                    <a:pt x="235" y="1184"/>
                    <a:pt x="235" y="1184"/>
                  </a:cubicBezTo>
                  <a:cubicBezTo>
                    <a:pt x="245" y="1184"/>
                    <a:pt x="254" y="1179"/>
                    <a:pt x="261" y="1172"/>
                  </a:cubicBezTo>
                  <a:cubicBezTo>
                    <a:pt x="264" y="1169"/>
                    <a:pt x="266" y="1165"/>
                    <a:pt x="269" y="1162"/>
                  </a:cubicBezTo>
                  <a:cubicBezTo>
                    <a:pt x="278" y="1195"/>
                    <a:pt x="290" y="1228"/>
                    <a:pt x="303" y="1260"/>
                  </a:cubicBezTo>
                  <a:cubicBezTo>
                    <a:pt x="324" y="1308"/>
                    <a:pt x="349" y="1355"/>
                    <a:pt x="378" y="1399"/>
                  </a:cubicBezTo>
                  <a:cubicBezTo>
                    <a:pt x="380" y="1402"/>
                    <a:pt x="383" y="1404"/>
                    <a:pt x="384" y="1407"/>
                  </a:cubicBezTo>
                  <a:cubicBezTo>
                    <a:pt x="339" y="1403"/>
                    <a:pt x="293" y="1405"/>
                    <a:pt x="248" y="1414"/>
                  </a:cubicBezTo>
                  <a:cubicBezTo>
                    <a:pt x="230" y="1418"/>
                    <a:pt x="218" y="1436"/>
                    <a:pt x="222" y="1454"/>
                  </a:cubicBezTo>
                  <a:cubicBezTo>
                    <a:pt x="224" y="1462"/>
                    <a:pt x="261" y="1638"/>
                    <a:pt x="375" y="1686"/>
                  </a:cubicBezTo>
                  <a:cubicBezTo>
                    <a:pt x="394" y="1694"/>
                    <a:pt x="414" y="1698"/>
                    <a:pt x="435" y="1698"/>
                  </a:cubicBezTo>
                  <a:cubicBezTo>
                    <a:pt x="477" y="1697"/>
                    <a:pt x="518" y="1683"/>
                    <a:pt x="552" y="1659"/>
                  </a:cubicBezTo>
                  <a:cubicBezTo>
                    <a:pt x="560" y="1654"/>
                    <a:pt x="566" y="1645"/>
                    <a:pt x="567" y="1636"/>
                  </a:cubicBezTo>
                  <a:cubicBezTo>
                    <a:pt x="569" y="1624"/>
                    <a:pt x="570" y="1612"/>
                    <a:pt x="571" y="1600"/>
                  </a:cubicBezTo>
                  <a:cubicBezTo>
                    <a:pt x="580" y="1607"/>
                    <a:pt x="590" y="1614"/>
                    <a:pt x="599" y="1620"/>
                  </a:cubicBezTo>
                  <a:cubicBezTo>
                    <a:pt x="637" y="1646"/>
                    <a:pt x="678" y="1668"/>
                    <a:pt x="719" y="1686"/>
                  </a:cubicBezTo>
                  <a:cubicBezTo>
                    <a:pt x="719" y="1854"/>
                    <a:pt x="719" y="1854"/>
                    <a:pt x="719" y="1854"/>
                  </a:cubicBezTo>
                  <a:cubicBezTo>
                    <a:pt x="651" y="1854"/>
                    <a:pt x="651" y="1854"/>
                    <a:pt x="651" y="1854"/>
                  </a:cubicBezTo>
                  <a:cubicBezTo>
                    <a:pt x="595" y="1854"/>
                    <a:pt x="549" y="1900"/>
                    <a:pt x="549" y="1956"/>
                  </a:cubicBezTo>
                  <a:cubicBezTo>
                    <a:pt x="549" y="2059"/>
                    <a:pt x="549" y="2059"/>
                    <a:pt x="549" y="2059"/>
                  </a:cubicBezTo>
                  <a:cubicBezTo>
                    <a:pt x="549" y="2078"/>
                    <a:pt x="564" y="2093"/>
                    <a:pt x="583" y="2093"/>
                  </a:cubicBezTo>
                  <a:cubicBezTo>
                    <a:pt x="1539" y="2093"/>
                    <a:pt x="1539" y="2093"/>
                    <a:pt x="1539" y="2093"/>
                  </a:cubicBezTo>
                  <a:cubicBezTo>
                    <a:pt x="1558" y="2093"/>
                    <a:pt x="1573" y="2078"/>
                    <a:pt x="1573" y="2059"/>
                  </a:cubicBezTo>
                  <a:cubicBezTo>
                    <a:pt x="1573" y="1956"/>
                    <a:pt x="1573" y="1956"/>
                    <a:pt x="1573" y="1956"/>
                  </a:cubicBezTo>
                  <a:cubicBezTo>
                    <a:pt x="1573" y="1900"/>
                    <a:pt x="1527" y="1854"/>
                    <a:pt x="1470" y="1854"/>
                  </a:cubicBezTo>
                  <a:cubicBezTo>
                    <a:pt x="1402" y="1854"/>
                    <a:pt x="1402" y="1854"/>
                    <a:pt x="1402" y="1854"/>
                  </a:cubicBezTo>
                  <a:cubicBezTo>
                    <a:pt x="1402" y="1686"/>
                    <a:pt x="1402" y="1686"/>
                    <a:pt x="1402" y="1686"/>
                  </a:cubicBezTo>
                  <a:cubicBezTo>
                    <a:pt x="1444" y="1668"/>
                    <a:pt x="1484" y="1646"/>
                    <a:pt x="1522" y="1620"/>
                  </a:cubicBezTo>
                  <a:cubicBezTo>
                    <a:pt x="1532" y="1614"/>
                    <a:pt x="1541" y="1606"/>
                    <a:pt x="1551" y="1599"/>
                  </a:cubicBezTo>
                  <a:cubicBezTo>
                    <a:pt x="1551" y="1611"/>
                    <a:pt x="1552" y="1624"/>
                    <a:pt x="1554" y="1636"/>
                  </a:cubicBezTo>
                  <a:cubicBezTo>
                    <a:pt x="1556" y="1645"/>
                    <a:pt x="1561" y="1654"/>
                    <a:pt x="1569" y="1659"/>
                  </a:cubicBezTo>
                  <a:cubicBezTo>
                    <a:pt x="1604" y="1683"/>
                    <a:pt x="1645" y="1697"/>
                    <a:pt x="1687" y="1698"/>
                  </a:cubicBezTo>
                  <a:cubicBezTo>
                    <a:pt x="1707" y="1698"/>
                    <a:pt x="1727" y="1694"/>
                    <a:pt x="1746" y="1686"/>
                  </a:cubicBezTo>
                  <a:cubicBezTo>
                    <a:pt x="1860" y="1638"/>
                    <a:pt x="1898" y="1461"/>
                    <a:pt x="1900" y="1454"/>
                  </a:cubicBezTo>
                  <a:cubicBezTo>
                    <a:pt x="1903" y="1436"/>
                    <a:pt x="1892" y="1418"/>
                    <a:pt x="1873" y="1414"/>
                  </a:cubicBezTo>
                  <a:cubicBezTo>
                    <a:pt x="1828" y="1405"/>
                    <a:pt x="1783" y="1403"/>
                    <a:pt x="1737" y="1407"/>
                  </a:cubicBezTo>
                  <a:cubicBezTo>
                    <a:pt x="1739" y="1405"/>
                    <a:pt x="1741" y="1402"/>
                    <a:pt x="1743" y="1399"/>
                  </a:cubicBezTo>
                  <a:cubicBezTo>
                    <a:pt x="1773" y="1355"/>
                    <a:pt x="1798" y="1309"/>
                    <a:pt x="1819" y="1260"/>
                  </a:cubicBezTo>
                  <a:cubicBezTo>
                    <a:pt x="1832" y="1228"/>
                    <a:pt x="1843" y="1195"/>
                    <a:pt x="1852" y="1162"/>
                  </a:cubicBezTo>
                  <a:cubicBezTo>
                    <a:pt x="1855" y="1165"/>
                    <a:pt x="1858" y="1169"/>
                    <a:pt x="1861" y="1172"/>
                  </a:cubicBezTo>
                  <a:cubicBezTo>
                    <a:pt x="1867" y="1179"/>
                    <a:pt x="1876" y="1184"/>
                    <a:pt x="1886" y="1184"/>
                  </a:cubicBezTo>
                  <a:cubicBezTo>
                    <a:pt x="1890" y="1184"/>
                    <a:pt x="1890" y="1184"/>
                    <a:pt x="1890" y="1184"/>
                  </a:cubicBezTo>
                  <a:cubicBezTo>
                    <a:pt x="1952" y="1189"/>
                    <a:pt x="2013" y="1162"/>
                    <a:pt x="2051" y="1113"/>
                  </a:cubicBezTo>
                  <a:cubicBezTo>
                    <a:pt x="2122" y="1012"/>
                    <a:pt x="2060" y="842"/>
                    <a:pt x="2057" y="835"/>
                  </a:cubicBezTo>
                  <a:close/>
                  <a:moveTo>
                    <a:pt x="1335" y="222"/>
                  </a:moveTo>
                  <a:cubicBezTo>
                    <a:pt x="1337" y="234"/>
                    <a:pt x="1345" y="245"/>
                    <a:pt x="1356" y="249"/>
                  </a:cubicBezTo>
                  <a:cubicBezTo>
                    <a:pt x="1397" y="266"/>
                    <a:pt x="1436" y="287"/>
                    <a:pt x="1472" y="311"/>
                  </a:cubicBezTo>
                  <a:cubicBezTo>
                    <a:pt x="1437" y="334"/>
                    <a:pt x="1393" y="341"/>
                    <a:pt x="1353" y="329"/>
                  </a:cubicBezTo>
                  <a:cubicBezTo>
                    <a:pt x="1353" y="329"/>
                    <a:pt x="1353" y="329"/>
                    <a:pt x="1353" y="329"/>
                  </a:cubicBezTo>
                  <a:cubicBezTo>
                    <a:pt x="1266" y="301"/>
                    <a:pt x="1210" y="184"/>
                    <a:pt x="1187" y="126"/>
                  </a:cubicBezTo>
                  <a:cubicBezTo>
                    <a:pt x="1258" y="111"/>
                    <a:pt x="1381" y="100"/>
                    <a:pt x="1448" y="153"/>
                  </a:cubicBezTo>
                  <a:cubicBezTo>
                    <a:pt x="1475" y="177"/>
                    <a:pt x="1493" y="210"/>
                    <a:pt x="1496" y="246"/>
                  </a:cubicBezTo>
                  <a:cubicBezTo>
                    <a:pt x="1460" y="223"/>
                    <a:pt x="1422" y="203"/>
                    <a:pt x="1383" y="186"/>
                  </a:cubicBezTo>
                  <a:cubicBezTo>
                    <a:pt x="1371" y="181"/>
                    <a:pt x="1358" y="183"/>
                    <a:pt x="1348" y="190"/>
                  </a:cubicBezTo>
                  <a:cubicBezTo>
                    <a:pt x="1339" y="198"/>
                    <a:pt x="1333" y="210"/>
                    <a:pt x="1335" y="222"/>
                  </a:cubicBezTo>
                  <a:close/>
                  <a:moveTo>
                    <a:pt x="674" y="153"/>
                  </a:moveTo>
                  <a:cubicBezTo>
                    <a:pt x="745" y="96"/>
                    <a:pt x="873" y="113"/>
                    <a:pt x="935" y="126"/>
                  </a:cubicBezTo>
                  <a:cubicBezTo>
                    <a:pt x="909" y="194"/>
                    <a:pt x="850" y="303"/>
                    <a:pt x="769" y="329"/>
                  </a:cubicBezTo>
                  <a:cubicBezTo>
                    <a:pt x="728" y="341"/>
                    <a:pt x="685" y="334"/>
                    <a:pt x="649" y="311"/>
                  </a:cubicBezTo>
                  <a:cubicBezTo>
                    <a:pt x="686" y="287"/>
                    <a:pt x="725" y="266"/>
                    <a:pt x="765" y="249"/>
                  </a:cubicBezTo>
                  <a:cubicBezTo>
                    <a:pt x="777" y="245"/>
                    <a:pt x="785" y="234"/>
                    <a:pt x="787" y="222"/>
                  </a:cubicBezTo>
                  <a:cubicBezTo>
                    <a:pt x="788" y="210"/>
                    <a:pt x="783" y="198"/>
                    <a:pt x="773" y="190"/>
                  </a:cubicBezTo>
                  <a:cubicBezTo>
                    <a:pt x="763" y="183"/>
                    <a:pt x="750" y="181"/>
                    <a:pt x="739" y="186"/>
                  </a:cubicBezTo>
                  <a:cubicBezTo>
                    <a:pt x="700" y="203"/>
                    <a:pt x="662" y="223"/>
                    <a:pt x="625" y="246"/>
                  </a:cubicBezTo>
                  <a:cubicBezTo>
                    <a:pt x="629" y="210"/>
                    <a:pt x="646" y="177"/>
                    <a:pt x="674" y="153"/>
                  </a:cubicBezTo>
                  <a:close/>
                  <a:moveTo>
                    <a:pt x="239" y="1083"/>
                  </a:moveTo>
                  <a:cubicBezTo>
                    <a:pt x="234" y="1095"/>
                    <a:pt x="227" y="1105"/>
                    <a:pt x="219" y="1115"/>
                  </a:cubicBezTo>
                  <a:cubicBezTo>
                    <a:pt x="184" y="1117"/>
                    <a:pt x="149" y="1101"/>
                    <a:pt x="127" y="1074"/>
                  </a:cubicBezTo>
                  <a:cubicBezTo>
                    <a:pt x="94" y="1027"/>
                    <a:pt x="105" y="946"/>
                    <a:pt x="118" y="894"/>
                  </a:cubicBezTo>
                  <a:cubicBezTo>
                    <a:pt x="168" y="916"/>
                    <a:pt x="211" y="952"/>
                    <a:pt x="241" y="998"/>
                  </a:cubicBezTo>
                  <a:cubicBezTo>
                    <a:pt x="241" y="1005"/>
                    <a:pt x="242" y="1012"/>
                    <a:pt x="243" y="1018"/>
                  </a:cubicBezTo>
                  <a:cubicBezTo>
                    <a:pt x="240" y="1028"/>
                    <a:pt x="238" y="1039"/>
                    <a:pt x="237" y="1049"/>
                  </a:cubicBezTo>
                  <a:cubicBezTo>
                    <a:pt x="237" y="1061"/>
                    <a:pt x="237" y="1072"/>
                    <a:pt x="239" y="1083"/>
                  </a:cubicBezTo>
                  <a:close/>
                  <a:moveTo>
                    <a:pt x="443" y="558"/>
                  </a:moveTo>
                  <a:cubicBezTo>
                    <a:pt x="485" y="520"/>
                    <a:pt x="568" y="522"/>
                    <a:pt x="620" y="529"/>
                  </a:cubicBezTo>
                  <a:cubicBezTo>
                    <a:pt x="602" y="580"/>
                    <a:pt x="564" y="653"/>
                    <a:pt x="511" y="672"/>
                  </a:cubicBezTo>
                  <a:cubicBezTo>
                    <a:pt x="476" y="682"/>
                    <a:pt x="439" y="676"/>
                    <a:pt x="411" y="654"/>
                  </a:cubicBezTo>
                  <a:cubicBezTo>
                    <a:pt x="406" y="619"/>
                    <a:pt x="417" y="583"/>
                    <a:pt x="443" y="558"/>
                  </a:cubicBezTo>
                  <a:close/>
                  <a:moveTo>
                    <a:pt x="274" y="474"/>
                  </a:moveTo>
                  <a:cubicBezTo>
                    <a:pt x="284" y="418"/>
                    <a:pt x="349" y="368"/>
                    <a:pt x="396" y="341"/>
                  </a:cubicBezTo>
                  <a:cubicBezTo>
                    <a:pt x="415" y="391"/>
                    <a:pt x="419" y="445"/>
                    <a:pt x="409" y="498"/>
                  </a:cubicBezTo>
                  <a:cubicBezTo>
                    <a:pt x="405" y="501"/>
                    <a:pt x="401" y="503"/>
                    <a:pt x="398" y="506"/>
                  </a:cubicBezTo>
                  <a:cubicBezTo>
                    <a:pt x="383" y="519"/>
                    <a:pt x="370" y="535"/>
                    <a:pt x="362" y="553"/>
                  </a:cubicBezTo>
                  <a:cubicBezTo>
                    <a:pt x="356" y="556"/>
                    <a:pt x="350" y="559"/>
                    <a:pt x="344" y="561"/>
                  </a:cubicBezTo>
                  <a:cubicBezTo>
                    <a:pt x="342" y="562"/>
                    <a:pt x="342" y="562"/>
                    <a:pt x="342" y="562"/>
                  </a:cubicBezTo>
                  <a:cubicBezTo>
                    <a:pt x="331" y="565"/>
                    <a:pt x="320" y="567"/>
                    <a:pt x="309" y="569"/>
                  </a:cubicBezTo>
                  <a:cubicBezTo>
                    <a:pt x="283" y="545"/>
                    <a:pt x="270" y="509"/>
                    <a:pt x="274" y="474"/>
                  </a:cubicBezTo>
                  <a:close/>
                  <a:moveTo>
                    <a:pt x="305" y="1053"/>
                  </a:moveTo>
                  <a:cubicBezTo>
                    <a:pt x="309" y="996"/>
                    <a:pt x="368" y="939"/>
                    <a:pt x="410" y="907"/>
                  </a:cubicBezTo>
                  <a:cubicBezTo>
                    <a:pt x="410" y="907"/>
                    <a:pt x="410" y="907"/>
                    <a:pt x="410" y="907"/>
                  </a:cubicBezTo>
                  <a:cubicBezTo>
                    <a:pt x="433" y="956"/>
                    <a:pt x="458" y="1034"/>
                    <a:pt x="435" y="1086"/>
                  </a:cubicBezTo>
                  <a:cubicBezTo>
                    <a:pt x="418" y="1117"/>
                    <a:pt x="387" y="1138"/>
                    <a:pt x="351" y="1143"/>
                  </a:cubicBezTo>
                  <a:cubicBezTo>
                    <a:pt x="323" y="1122"/>
                    <a:pt x="305" y="1089"/>
                    <a:pt x="305" y="1053"/>
                  </a:cubicBezTo>
                  <a:close/>
                  <a:moveTo>
                    <a:pt x="502" y="1609"/>
                  </a:moveTo>
                  <a:cubicBezTo>
                    <a:pt x="473" y="1630"/>
                    <a:pt x="436" y="1635"/>
                    <a:pt x="402" y="1623"/>
                  </a:cubicBezTo>
                  <a:cubicBezTo>
                    <a:pt x="349" y="1601"/>
                    <a:pt x="315" y="1526"/>
                    <a:pt x="299" y="1475"/>
                  </a:cubicBezTo>
                  <a:cubicBezTo>
                    <a:pt x="352" y="1468"/>
                    <a:pt x="406" y="1475"/>
                    <a:pt x="455" y="1497"/>
                  </a:cubicBezTo>
                  <a:cubicBezTo>
                    <a:pt x="457" y="1501"/>
                    <a:pt x="458" y="1505"/>
                    <a:pt x="461" y="1509"/>
                  </a:cubicBezTo>
                  <a:cubicBezTo>
                    <a:pt x="470" y="1527"/>
                    <a:pt x="483" y="1542"/>
                    <a:pt x="499" y="1555"/>
                  </a:cubicBezTo>
                  <a:cubicBezTo>
                    <a:pt x="503" y="1573"/>
                    <a:pt x="504" y="1591"/>
                    <a:pt x="502" y="1609"/>
                  </a:cubicBezTo>
                  <a:close/>
                  <a:moveTo>
                    <a:pt x="608" y="1529"/>
                  </a:moveTo>
                  <a:cubicBezTo>
                    <a:pt x="598" y="1527"/>
                    <a:pt x="588" y="1525"/>
                    <a:pt x="578" y="1522"/>
                  </a:cubicBezTo>
                  <a:cubicBezTo>
                    <a:pt x="577" y="1521"/>
                    <a:pt x="577" y="1521"/>
                    <a:pt x="576" y="1521"/>
                  </a:cubicBezTo>
                  <a:cubicBezTo>
                    <a:pt x="552" y="1514"/>
                    <a:pt x="533" y="1498"/>
                    <a:pt x="521" y="1477"/>
                  </a:cubicBezTo>
                  <a:cubicBezTo>
                    <a:pt x="493" y="1427"/>
                    <a:pt x="513" y="1347"/>
                    <a:pt x="532" y="1297"/>
                  </a:cubicBezTo>
                  <a:cubicBezTo>
                    <a:pt x="577" y="1326"/>
                    <a:pt x="640" y="1379"/>
                    <a:pt x="647" y="1435"/>
                  </a:cubicBezTo>
                  <a:cubicBezTo>
                    <a:pt x="650" y="1471"/>
                    <a:pt x="635" y="1506"/>
                    <a:pt x="608" y="1529"/>
                  </a:cubicBezTo>
                  <a:close/>
                  <a:moveTo>
                    <a:pt x="853" y="1245"/>
                  </a:moveTo>
                  <a:cubicBezTo>
                    <a:pt x="887" y="1047"/>
                    <a:pt x="887" y="1047"/>
                    <a:pt x="887" y="1047"/>
                  </a:cubicBezTo>
                  <a:cubicBezTo>
                    <a:pt x="890" y="1025"/>
                    <a:pt x="883" y="1003"/>
                    <a:pt x="867" y="987"/>
                  </a:cubicBezTo>
                  <a:cubicBezTo>
                    <a:pt x="724" y="847"/>
                    <a:pt x="724" y="847"/>
                    <a:pt x="724" y="847"/>
                  </a:cubicBezTo>
                  <a:cubicBezTo>
                    <a:pt x="921" y="818"/>
                    <a:pt x="921" y="818"/>
                    <a:pt x="921" y="818"/>
                  </a:cubicBezTo>
                  <a:cubicBezTo>
                    <a:pt x="944" y="815"/>
                    <a:pt x="963" y="800"/>
                    <a:pt x="973" y="780"/>
                  </a:cubicBezTo>
                  <a:cubicBezTo>
                    <a:pt x="1061" y="600"/>
                    <a:pt x="1061" y="600"/>
                    <a:pt x="1061" y="600"/>
                  </a:cubicBezTo>
                  <a:cubicBezTo>
                    <a:pt x="1149" y="780"/>
                    <a:pt x="1149" y="780"/>
                    <a:pt x="1149" y="780"/>
                  </a:cubicBezTo>
                  <a:cubicBezTo>
                    <a:pt x="1159" y="800"/>
                    <a:pt x="1178" y="814"/>
                    <a:pt x="1200" y="818"/>
                  </a:cubicBezTo>
                  <a:cubicBezTo>
                    <a:pt x="1398" y="847"/>
                    <a:pt x="1398" y="847"/>
                    <a:pt x="1398" y="847"/>
                  </a:cubicBezTo>
                  <a:cubicBezTo>
                    <a:pt x="1254" y="987"/>
                    <a:pt x="1254" y="987"/>
                    <a:pt x="1254" y="987"/>
                  </a:cubicBezTo>
                  <a:cubicBezTo>
                    <a:pt x="1238" y="1003"/>
                    <a:pt x="1231" y="1025"/>
                    <a:pt x="1235" y="1047"/>
                  </a:cubicBezTo>
                  <a:cubicBezTo>
                    <a:pt x="1269" y="1245"/>
                    <a:pt x="1269" y="1245"/>
                    <a:pt x="1269" y="1245"/>
                  </a:cubicBezTo>
                  <a:cubicBezTo>
                    <a:pt x="1093" y="1152"/>
                    <a:pt x="1093" y="1152"/>
                    <a:pt x="1093" y="1152"/>
                  </a:cubicBezTo>
                  <a:cubicBezTo>
                    <a:pt x="1073" y="1141"/>
                    <a:pt x="1049" y="1141"/>
                    <a:pt x="1029" y="1152"/>
                  </a:cubicBezTo>
                  <a:lnTo>
                    <a:pt x="853" y="1245"/>
                  </a:lnTo>
                  <a:close/>
                  <a:moveTo>
                    <a:pt x="788" y="1683"/>
                  </a:moveTo>
                  <a:cubicBezTo>
                    <a:pt x="788" y="1665"/>
                    <a:pt x="803" y="1649"/>
                    <a:pt x="822" y="1649"/>
                  </a:cubicBezTo>
                  <a:cubicBezTo>
                    <a:pt x="1300" y="1649"/>
                    <a:pt x="1300" y="1649"/>
                    <a:pt x="1300" y="1649"/>
                  </a:cubicBezTo>
                  <a:cubicBezTo>
                    <a:pt x="1319" y="1649"/>
                    <a:pt x="1334" y="1665"/>
                    <a:pt x="1334" y="1683"/>
                  </a:cubicBezTo>
                  <a:cubicBezTo>
                    <a:pt x="1334" y="1854"/>
                    <a:pt x="1334" y="1854"/>
                    <a:pt x="1334" y="1854"/>
                  </a:cubicBezTo>
                  <a:cubicBezTo>
                    <a:pt x="788" y="1854"/>
                    <a:pt x="788" y="1854"/>
                    <a:pt x="788" y="1854"/>
                  </a:cubicBezTo>
                  <a:lnTo>
                    <a:pt x="788" y="1683"/>
                  </a:lnTo>
                  <a:close/>
                  <a:moveTo>
                    <a:pt x="1470" y="1922"/>
                  </a:moveTo>
                  <a:cubicBezTo>
                    <a:pt x="1489" y="1922"/>
                    <a:pt x="1505" y="1938"/>
                    <a:pt x="1505" y="1956"/>
                  </a:cubicBezTo>
                  <a:cubicBezTo>
                    <a:pt x="1505" y="2025"/>
                    <a:pt x="1505" y="2025"/>
                    <a:pt x="1505" y="2025"/>
                  </a:cubicBezTo>
                  <a:cubicBezTo>
                    <a:pt x="617" y="2025"/>
                    <a:pt x="617" y="2025"/>
                    <a:pt x="617" y="2025"/>
                  </a:cubicBezTo>
                  <a:cubicBezTo>
                    <a:pt x="617" y="1956"/>
                    <a:pt x="617" y="1956"/>
                    <a:pt x="617" y="1956"/>
                  </a:cubicBezTo>
                  <a:cubicBezTo>
                    <a:pt x="617" y="1938"/>
                    <a:pt x="632" y="1922"/>
                    <a:pt x="651" y="1922"/>
                  </a:cubicBezTo>
                  <a:lnTo>
                    <a:pt x="1470" y="1922"/>
                  </a:lnTo>
                  <a:close/>
                  <a:moveTo>
                    <a:pt x="1601" y="1477"/>
                  </a:moveTo>
                  <a:cubicBezTo>
                    <a:pt x="1589" y="1498"/>
                    <a:pt x="1569" y="1513"/>
                    <a:pt x="1546" y="1520"/>
                  </a:cubicBezTo>
                  <a:cubicBezTo>
                    <a:pt x="1545" y="1521"/>
                    <a:pt x="1544" y="1521"/>
                    <a:pt x="1543" y="1521"/>
                  </a:cubicBezTo>
                  <a:cubicBezTo>
                    <a:pt x="1534" y="1525"/>
                    <a:pt x="1524" y="1527"/>
                    <a:pt x="1514" y="1529"/>
                  </a:cubicBezTo>
                  <a:cubicBezTo>
                    <a:pt x="1487" y="1506"/>
                    <a:pt x="1472" y="1471"/>
                    <a:pt x="1474" y="1435"/>
                  </a:cubicBezTo>
                  <a:cubicBezTo>
                    <a:pt x="1482" y="1379"/>
                    <a:pt x="1545" y="1326"/>
                    <a:pt x="1590" y="1297"/>
                  </a:cubicBezTo>
                  <a:cubicBezTo>
                    <a:pt x="1590" y="1297"/>
                    <a:pt x="1590" y="1297"/>
                    <a:pt x="1590" y="1297"/>
                  </a:cubicBezTo>
                  <a:cubicBezTo>
                    <a:pt x="1609" y="1347"/>
                    <a:pt x="1628" y="1427"/>
                    <a:pt x="1601" y="1477"/>
                  </a:cubicBezTo>
                  <a:close/>
                  <a:moveTo>
                    <a:pt x="1823" y="1475"/>
                  </a:moveTo>
                  <a:cubicBezTo>
                    <a:pt x="1807" y="1526"/>
                    <a:pt x="1772" y="1601"/>
                    <a:pt x="1720" y="1623"/>
                  </a:cubicBezTo>
                  <a:cubicBezTo>
                    <a:pt x="1686" y="1635"/>
                    <a:pt x="1649" y="1630"/>
                    <a:pt x="1620" y="1609"/>
                  </a:cubicBezTo>
                  <a:cubicBezTo>
                    <a:pt x="1617" y="1591"/>
                    <a:pt x="1619" y="1573"/>
                    <a:pt x="1623" y="1555"/>
                  </a:cubicBezTo>
                  <a:cubicBezTo>
                    <a:pt x="1638" y="1542"/>
                    <a:pt x="1651" y="1527"/>
                    <a:pt x="1661" y="1509"/>
                  </a:cubicBezTo>
                  <a:cubicBezTo>
                    <a:pt x="1663" y="1505"/>
                    <a:pt x="1665" y="1501"/>
                    <a:pt x="1667" y="1497"/>
                  </a:cubicBezTo>
                  <a:cubicBezTo>
                    <a:pt x="1716" y="1475"/>
                    <a:pt x="1770" y="1468"/>
                    <a:pt x="1823" y="1475"/>
                  </a:cubicBezTo>
                  <a:close/>
                  <a:moveTo>
                    <a:pt x="1710" y="654"/>
                  </a:moveTo>
                  <a:cubicBezTo>
                    <a:pt x="1682" y="676"/>
                    <a:pt x="1645" y="682"/>
                    <a:pt x="1611" y="672"/>
                  </a:cubicBezTo>
                  <a:cubicBezTo>
                    <a:pt x="1611" y="672"/>
                    <a:pt x="1611" y="672"/>
                    <a:pt x="1611" y="672"/>
                  </a:cubicBezTo>
                  <a:cubicBezTo>
                    <a:pt x="1557" y="653"/>
                    <a:pt x="1520" y="580"/>
                    <a:pt x="1501" y="529"/>
                  </a:cubicBezTo>
                  <a:cubicBezTo>
                    <a:pt x="1554" y="522"/>
                    <a:pt x="1636" y="520"/>
                    <a:pt x="1679" y="558"/>
                  </a:cubicBezTo>
                  <a:cubicBezTo>
                    <a:pt x="1704" y="583"/>
                    <a:pt x="1716" y="619"/>
                    <a:pt x="1710" y="654"/>
                  </a:cubicBezTo>
                  <a:close/>
                  <a:moveTo>
                    <a:pt x="1770" y="1143"/>
                  </a:moveTo>
                  <a:cubicBezTo>
                    <a:pt x="1735" y="1138"/>
                    <a:pt x="1704" y="1117"/>
                    <a:pt x="1687" y="1086"/>
                  </a:cubicBezTo>
                  <a:cubicBezTo>
                    <a:pt x="1687" y="1085"/>
                    <a:pt x="1687" y="1085"/>
                    <a:pt x="1687" y="1085"/>
                  </a:cubicBezTo>
                  <a:cubicBezTo>
                    <a:pt x="1663" y="1034"/>
                    <a:pt x="1689" y="956"/>
                    <a:pt x="1711" y="907"/>
                  </a:cubicBezTo>
                  <a:cubicBezTo>
                    <a:pt x="1754" y="939"/>
                    <a:pt x="1813" y="996"/>
                    <a:pt x="1816" y="1053"/>
                  </a:cubicBezTo>
                  <a:cubicBezTo>
                    <a:pt x="1816" y="1089"/>
                    <a:pt x="1799" y="1122"/>
                    <a:pt x="1770" y="1143"/>
                  </a:cubicBezTo>
                  <a:close/>
                  <a:moveTo>
                    <a:pt x="1812" y="569"/>
                  </a:moveTo>
                  <a:cubicBezTo>
                    <a:pt x="1801" y="567"/>
                    <a:pt x="1790" y="565"/>
                    <a:pt x="1780" y="562"/>
                  </a:cubicBezTo>
                  <a:cubicBezTo>
                    <a:pt x="1778" y="561"/>
                    <a:pt x="1778" y="561"/>
                    <a:pt x="1778" y="561"/>
                  </a:cubicBezTo>
                  <a:cubicBezTo>
                    <a:pt x="1772" y="559"/>
                    <a:pt x="1766" y="556"/>
                    <a:pt x="1760" y="553"/>
                  </a:cubicBezTo>
                  <a:cubicBezTo>
                    <a:pt x="1751" y="535"/>
                    <a:pt x="1739" y="519"/>
                    <a:pt x="1724" y="506"/>
                  </a:cubicBezTo>
                  <a:cubicBezTo>
                    <a:pt x="1721" y="503"/>
                    <a:pt x="1717" y="501"/>
                    <a:pt x="1713" y="498"/>
                  </a:cubicBezTo>
                  <a:cubicBezTo>
                    <a:pt x="1703" y="445"/>
                    <a:pt x="1707" y="391"/>
                    <a:pt x="1726" y="341"/>
                  </a:cubicBezTo>
                  <a:cubicBezTo>
                    <a:pt x="1726" y="341"/>
                    <a:pt x="1726" y="341"/>
                    <a:pt x="1726" y="341"/>
                  </a:cubicBezTo>
                  <a:cubicBezTo>
                    <a:pt x="1772" y="368"/>
                    <a:pt x="1838" y="418"/>
                    <a:pt x="1848" y="474"/>
                  </a:cubicBezTo>
                  <a:cubicBezTo>
                    <a:pt x="1852" y="509"/>
                    <a:pt x="1839" y="545"/>
                    <a:pt x="1812" y="569"/>
                  </a:cubicBezTo>
                  <a:close/>
                  <a:moveTo>
                    <a:pt x="1995" y="1074"/>
                  </a:moveTo>
                  <a:cubicBezTo>
                    <a:pt x="1972" y="1101"/>
                    <a:pt x="1938" y="1117"/>
                    <a:pt x="1903" y="1115"/>
                  </a:cubicBezTo>
                  <a:cubicBezTo>
                    <a:pt x="1895" y="1105"/>
                    <a:pt x="1888" y="1095"/>
                    <a:pt x="1883" y="1083"/>
                  </a:cubicBezTo>
                  <a:cubicBezTo>
                    <a:pt x="1885" y="1072"/>
                    <a:pt x="1885" y="1061"/>
                    <a:pt x="1885" y="1049"/>
                  </a:cubicBezTo>
                  <a:cubicBezTo>
                    <a:pt x="1884" y="1039"/>
                    <a:pt x="1882" y="1028"/>
                    <a:pt x="1879" y="1018"/>
                  </a:cubicBezTo>
                  <a:cubicBezTo>
                    <a:pt x="1880" y="1011"/>
                    <a:pt x="1881" y="1005"/>
                    <a:pt x="1881" y="998"/>
                  </a:cubicBezTo>
                  <a:cubicBezTo>
                    <a:pt x="1911" y="952"/>
                    <a:pt x="1954" y="916"/>
                    <a:pt x="2004" y="894"/>
                  </a:cubicBezTo>
                  <a:cubicBezTo>
                    <a:pt x="2017" y="945"/>
                    <a:pt x="2028" y="1027"/>
                    <a:pt x="1995"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4"/>
            <p:cNvSpPr>
              <a:spLocks/>
            </p:cNvSpPr>
            <p:nvPr/>
          </p:nvSpPr>
          <p:spPr bwMode="auto">
            <a:xfrm>
              <a:off x="4916" y="2107"/>
              <a:ext cx="101" cy="25"/>
            </a:xfrm>
            <a:custGeom>
              <a:avLst/>
              <a:gdLst>
                <a:gd name="T0" fmla="*/ 239 w 273"/>
                <a:gd name="T1" fmla="*/ 0 h 68"/>
                <a:gd name="T2" fmla="*/ 34 w 273"/>
                <a:gd name="T3" fmla="*/ 0 h 68"/>
                <a:gd name="T4" fmla="*/ 0 w 273"/>
                <a:gd name="T5" fmla="*/ 34 h 68"/>
                <a:gd name="T6" fmla="*/ 34 w 273"/>
                <a:gd name="T7" fmla="*/ 68 h 68"/>
                <a:gd name="T8" fmla="*/ 239 w 273"/>
                <a:gd name="T9" fmla="*/ 68 h 68"/>
                <a:gd name="T10" fmla="*/ 273 w 273"/>
                <a:gd name="T11" fmla="*/ 34 h 68"/>
                <a:gd name="T12" fmla="*/ 239 w 273"/>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273" h="68">
                  <a:moveTo>
                    <a:pt x="239" y="0"/>
                  </a:moveTo>
                  <a:cubicBezTo>
                    <a:pt x="34" y="0"/>
                    <a:pt x="34" y="0"/>
                    <a:pt x="34" y="0"/>
                  </a:cubicBezTo>
                  <a:cubicBezTo>
                    <a:pt x="16" y="0"/>
                    <a:pt x="0" y="15"/>
                    <a:pt x="0" y="34"/>
                  </a:cubicBezTo>
                  <a:cubicBezTo>
                    <a:pt x="0" y="53"/>
                    <a:pt x="16" y="68"/>
                    <a:pt x="34" y="68"/>
                  </a:cubicBezTo>
                  <a:cubicBezTo>
                    <a:pt x="239" y="68"/>
                    <a:pt x="239" y="68"/>
                    <a:pt x="239" y="68"/>
                  </a:cubicBezTo>
                  <a:cubicBezTo>
                    <a:pt x="258" y="68"/>
                    <a:pt x="273" y="53"/>
                    <a:pt x="273" y="34"/>
                  </a:cubicBezTo>
                  <a:cubicBezTo>
                    <a:pt x="273" y="15"/>
                    <a:pt x="258" y="0"/>
                    <a:pt x="2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0" name="Group 17"/>
          <p:cNvGrpSpPr>
            <a:grpSpLocks noChangeAspect="1"/>
          </p:cNvGrpSpPr>
          <p:nvPr/>
        </p:nvGrpSpPr>
        <p:grpSpPr bwMode="auto">
          <a:xfrm>
            <a:off x="10015538" y="2381251"/>
            <a:ext cx="885825" cy="1171576"/>
            <a:chOff x="6304" y="1500"/>
            <a:chExt cx="558" cy="738"/>
          </a:xfrm>
          <a:solidFill>
            <a:schemeClr val="accent1">
              <a:lumMod val="40000"/>
              <a:lumOff val="60000"/>
            </a:schemeClr>
          </a:solidFill>
        </p:grpSpPr>
        <p:sp>
          <p:nvSpPr>
            <p:cNvPr id="52" name="Freeform 18"/>
            <p:cNvSpPr>
              <a:spLocks noEditPoints="1"/>
            </p:cNvSpPr>
            <p:nvPr/>
          </p:nvSpPr>
          <p:spPr bwMode="auto">
            <a:xfrm>
              <a:off x="6304" y="1500"/>
              <a:ext cx="558" cy="738"/>
            </a:xfrm>
            <a:custGeom>
              <a:avLst/>
              <a:gdLst>
                <a:gd name="T0" fmla="*/ 1224 w 1555"/>
                <a:gd name="T1" fmla="*/ 1278 h 2051"/>
                <a:gd name="T2" fmla="*/ 1454 w 1555"/>
                <a:gd name="T3" fmla="*/ 480 h 2051"/>
                <a:gd name="T4" fmla="*/ 777 w 1555"/>
                <a:gd name="T5" fmla="*/ 0 h 2051"/>
                <a:gd name="T6" fmla="*/ 101 w 1555"/>
                <a:gd name="T7" fmla="*/ 480 h 2051"/>
                <a:gd name="T8" fmla="*/ 331 w 1555"/>
                <a:gd name="T9" fmla="*/ 1278 h 2051"/>
                <a:gd name="T10" fmla="*/ 198 w 1555"/>
                <a:gd name="T11" fmla="*/ 2009 h 2051"/>
                <a:gd name="T12" fmla="*/ 210 w 1555"/>
                <a:gd name="T13" fmla="*/ 2042 h 2051"/>
                <a:gd name="T14" fmla="*/ 245 w 1555"/>
                <a:gd name="T15" fmla="*/ 2046 h 2051"/>
                <a:gd name="T16" fmla="*/ 777 w 1555"/>
                <a:gd name="T17" fmla="*/ 1813 h 2051"/>
                <a:gd name="T18" fmla="*/ 1310 w 1555"/>
                <a:gd name="T19" fmla="*/ 2046 h 2051"/>
                <a:gd name="T20" fmla="*/ 1324 w 1555"/>
                <a:gd name="T21" fmla="*/ 2049 h 2051"/>
                <a:gd name="T22" fmla="*/ 1350 w 1555"/>
                <a:gd name="T23" fmla="*/ 2037 h 2051"/>
                <a:gd name="T24" fmla="*/ 1357 w 1555"/>
                <a:gd name="T25" fmla="*/ 2009 h 2051"/>
                <a:gd name="T26" fmla="*/ 1224 w 1555"/>
                <a:gd name="T27" fmla="*/ 1278 h 2051"/>
                <a:gd name="T28" fmla="*/ 129 w 1555"/>
                <a:gd name="T29" fmla="*/ 718 h 2051"/>
                <a:gd name="T30" fmla="*/ 777 w 1555"/>
                <a:gd name="T31" fmla="*/ 69 h 2051"/>
                <a:gd name="T32" fmla="*/ 1426 w 1555"/>
                <a:gd name="T33" fmla="*/ 718 h 2051"/>
                <a:gd name="T34" fmla="*/ 777 w 1555"/>
                <a:gd name="T35" fmla="*/ 1366 h 2051"/>
                <a:gd name="T36" fmla="*/ 129 w 1555"/>
                <a:gd name="T37" fmla="*/ 718 h 2051"/>
                <a:gd name="T38" fmla="*/ 1152 w 1555"/>
                <a:gd name="T39" fmla="*/ 1903 h 2051"/>
                <a:gd name="T40" fmla="*/ 1119 w 1555"/>
                <a:gd name="T41" fmla="*/ 1466 h 2051"/>
                <a:gd name="T42" fmla="*/ 1099 w 1555"/>
                <a:gd name="T43" fmla="*/ 1438 h 2051"/>
                <a:gd name="T44" fmla="*/ 1065 w 1555"/>
                <a:gd name="T45" fmla="*/ 1440 h 2051"/>
                <a:gd name="T46" fmla="*/ 1050 w 1555"/>
                <a:gd name="T47" fmla="*/ 1471 h 2051"/>
                <a:gd name="T48" fmla="*/ 1081 w 1555"/>
                <a:gd name="T49" fmla="*/ 1872 h 2051"/>
                <a:gd name="T50" fmla="*/ 812 w 1555"/>
                <a:gd name="T51" fmla="*/ 1754 h 2051"/>
                <a:gd name="T52" fmla="*/ 812 w 1555"/>
                <a:gd name="T53" fmla="*/ 1537 h 2051"/>
                <a:gd name="T54" fmla="*/ 777 w 1555"/>
                <a:gd name="T55" fmla="*/ 1503 h 2051"/>
                <a:gd name="T56" fmla="*/ 743 w 1555"/>
                <a:gd name="T57" fmla="*/ 1537 h 2051"/>
                <a:gd name="T58" fmla="*/ 743 w 1555"/>
                <a:gd name="T59" fmla="*/ 1754 h 2051"/>
                <a:gd name="T60" fmla="*/ 474 w 1555"/>
                <a:gd name="T61" fmla="*/ 1872 h 2051"/>
                <a:gd name="T62" fmla="*/ 504 w 1555"/>
                <a:gd name="T63" fmla="*/ 1471 h 2051"/>
                <a:gd name="T64" fmla="*/ 490 w 1555"/>
                <a:gd name="T65" fmla="*/ 1440 h 2051"/>
                <a:gd name="T66" fmla="*/ 455 w 1555"/>
                <a:gd name="T67" fmla="*/ 1438 h 2051"/>
                <a:gd name="T68" fmla="*/ 436 w 1555"/>
                <a:gd name="T69" fmla="*/ 1466 h 2051"/>
                <a:gd name="T70" fmla="*/ 402 w 1555"/>
                <a:gd name="T71" fmla="*/ 1903 h 2051"/>
                <a:gd name="T72" fmla="*/ 276 w 1555"/>
                <a:gd name="T73" fmla="*/ 1958 h 2051"/>
                <a:gd name="T74" fmla="*/ 392 w 1555"/>
                <a:gd name="T75" fmla="*/ 1321 h 2051"/>
                <a:gd name="T76" fmla="*/ 1163 w 1555"/>
                <a:gd name="T77" fmla="*/ 1321 h 2051"/>
                <a:gd name="T78" fmla="*/ 1278 w 1555"/>
                <a:gd name="T79" fmla="*/ 1958 h 2051"/>
                <a:gd name="T80" fmla="*/ 1152 w 1555"/>
                <a:gd name="T81" fmla="*/ 1903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55" h="2051">
                  <a:moveTo>
                    <a:pt x="1224" y="1278"/>
                  </a:moveTo>
                  <a:cubicBezTo>
                    <a:pt x="1462" y="1088"/>
                    <a:pt x="1555" y="768"/>
                    <a:pt x="1454" y="480"/>
                  </a:cubicBezTo>
                  <a:cubicBezTo>
                    <a:pt x="1353" y="193"/>
                    <a:pt x="1082" y="0"/>
                    <a:pt x="777" y="0"/>
                  </a:cubicBezTo>
                  <a:cubicBezTo>
                    <a:pt x="473" y="0"/>
                    <a:pt x="201" y="193"/>
                    <a:pt x="101" y="480"/>
                  </a:cubicBezTo>
                  <a:cubicBezTo>
                    <a:pt x="0" y="768"/>
                    <a:pt x="92" y="1088"/>
                    <a:pt x="331" y="1278"/>
                  </a:cubicBezTo>
                  <a:cubicBezTo>
                    <a:pt x="198" y="2009"/>
                    <a:pt x="198" y="2009"/>
                    <a:pt x="198" y="2009"/>
                  </a:cubicBezTo>
                  <a:cubicBezTo>
                    <a:pt x="195" y="2021"/>
                    <a:pt x="200" y="2034"/>
                    <a:pt x="210" y="2042"/>
                  </a:cubicBezTo>
                  <a:cubicBezTo>
                    <a:pt x="220" y="2049"/>
                    <a:pt x="233" y="2051"/>
                    <a:pt x="245" y="2046"/>
                  </a:cubicBezTo>
                  <a:cubicBezTo>
                    <a:pt x="777" y="1813"/>
                    <a:pt x="777" y="1813"/>
                    <a:pt x="777" y="1813"/>
                  </a:cubicBezTo>
                  <a:cubicBezTo>
                    <a:pt x="1310" y="2046"/>
                    <a:pt x="1310" y="2046"/>
                    <a:pt x="1310" y="2046"/>
                  </a:cubicBezTo>
                  <a:cubicBezTo>
                    <a:pt x="1314" y="2048"/>
                    <a:pt x="1319" y="2049"/>
                    <a:pt x="1324" y="2049"/>
                  </a:cubicBezTo>
                  <a:cubicBezTo>
                    <a:pt x="1334" y="2049"/>
                    <a:pt x="1343" y="2044"/>
                    <a:pt x="1350" y="2037"/>
                  </a:cubicBezTo>
                  <a:cubicBezTo>
                    <a:pt x="1356" y="2029"/>
                    <a:pt x="1359" y="2019"/>
                    <a:pt x="1357" y="2009"/>
                  </a:cubicBezTo>
                  <a:lnTo>
                    <a:pt x="1224" y="1278"/>
                  </a:lnTo>
                  <a:close/>
                  <a:moveTo>
                    <a:pt x="129" y="718"/>
                  </a:moveTo>
                  <a:cubicBezTo>
                    <a:pt x="129" y="360"/>
                    <a:pt x="419" y="70"/>
                    <a:pt x="777" y="69"/>
                  </a:cubicBezTo>
                  <a:cubicBezTo>
                    <a:pt x="1136" y="69"/>
                    <a:pt x="1426" y="360"/>
                    <a:pt x="1426" y="718"/>
                  </a:cubicBezTo>
                  <a:cubicBezTo>
                    <a:pt x="1426" y="1076"/>
                    <a:pt x="1136" y="1366"/>
                    <a:pt x="777" y="1366"/>
                  </a:cubicBezTo>
                  <a:cubicBezTo>
                    <a:pt x="419" y="1366"/>
                    <a:pt x="129" y="1076"/>
                    <a:pt x="129" y="718"/>
                  </a:cubicBezTo>
                  <a:close/>
                  <a:moveTo>
                    <a:pt x="1152" y="1903"/>
                  </a:moveTo>
                  <a:cubicBezTo>
                    <a:pt x="1119" y="1466"/>
                    <a:pt x="1119" y="1466"/>
                    <a:pt x="1119" y="1466"/>
                  </a:cubicBezTo>
                  <a:cubicBezTo>
                    <a:pt x="1118" y="1454"/>
                    <a:pt x="1110" y="1443"/>
                    <a:pt x="1099" y="1438"/>
                  </a:cubicBezTo>
                  <a:cubicBezTo>
                    <a:pt x="1088" y="1433"/>
                    <a:pt x="1075" y="1434"/>
                    <a:pt x="1065" y="1440"/>
                  </a:cubicBezTo>
                  <a:cubicBezTo>
                    <a:pt x="1055" y="1447"/>
                    <a:pt x="1050" y="1459"/>
                    <a:pt x="1050" y="1471"/>
                  </a:cubicBezTo>
                  <a:cubicBezTo>
                    <a:pt x="1081" y="1872"/>
                    <a:pt x="1081" y="1872"/>
                    <a:pt x="1081" y="1872"/>
                  </a:cubicBezTo>
                  <a:cubicBezTo>
                    <a:pt x="812" y="1754"/>
                    <a:pt x="812" y="1754"/>
                    <a:pt x="812" y="1754"/>
                  </a:cubicBezTo>
                  <a:cubicBezTo>
                    <a:pt x="812" y="1537"/>
                    <a:pt x="812" y="1537"/>
                    <a:pt x="812" y="1537"/>
                  </a:cubicBezTo>
                  <a:cubicBezTo>
                    <a:pt x="812" y="1518"/>
                    <a:pt x="796" y="1503"/>
                    <a:pt x="777" y="1503"/>
                  </a:cubicBezTo>
                  <a:cubicBezTo>
                    <a:pt x="759" y="1503"/>
                    <a:pt x="743" y="1518"/>
                    <a:pt x="743" y="1537"/>
                  </a:cubicBezTo>
                  <a:cubicBezTo>
                    <a:pt x="743" y="1754"/>
                    <a:pt x="743" y="1754"/>
                    <a:pt x="743" y="1754"/>
                  </a:cubicBezTo>
                  <a:cubicBezTo>
                    <a:pt x="474" y="1872"/>
                    <a:pt x="474" y="1872"/>
                    <a:pt x="474" y="1872"/>
                  </a:cubicBezTo>
                  <a:cubicBezTo>
                    <a:pt x="504" y="1471"/>
                    <a:pt x="504" y="1471"/>
                    <a:pt x="504" y="1471"/>
                  </a:cubicBezTo>
                  <a:cubicBezTo>
                    <a:pt x="505" y="1459"/>
                    <a:pt x="500" y="1447"/>
                    <a:pt x="490" y="1440"/>
                  </a:cubicBezTo>
                  <a:cubicBezTo>
                    <a:pt x="479" y="1434"/>
                    <a:pt x="466" y="1433"/>
                    <a:pt x="455" y="1438"/>
                  </a:cubicBezTo>
                  <a:cubicBezTo>
                    <a:pt x="444" y="1443"/>
                    <a:pt x="437" y="1454"/>
                    <a:pt x="436" y="1466"/>
                  </a:cubicBezTo>
                  <a:cubicBezTo>
                    <a:pt x="402" y="1903"/>
                    <a:pt x="402" y="1903"/>
                    <a:pt x="402" y="1903"/>
                  </a:cubicBezTo>
                  <a:cubicBezTo>
                    <a:pt x="276" y="1958"/>
                    <a:pt x="276" y="1958"/>
                    <a:pt x="276" y="1958"/>
                  </a:cubicBezTo>
                  <a:cubicBezTo>
                    <a:pt x="392" y="1321"/>
                    <a:pt x="392" y="1321"/>
                    <a:pt x="392" y="1321"/>
                  </a:cubicBezTo>
                  <a:cubicBezTo>
                    <a:pt x="627" y="1472"/>
                    <a:pt x="928" y="1472"/>
                    <a:pt x="1163" y="1321"/>
                  </a:cubicBezTo>
                  <a:cubicBezTo>
                    <a:pt x="1278" y="1958"/>
                    <a:pt x="1278" y="1958"/>
                    <a:pt x="1278" y="1958"/>
                  </a:cubicBezTo>
                  <a:lnTo>
                    <a:pt x="1152" y="19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9"/>
            <p:cNvSpPr>
              <a:spLocks/>
            </p:cNvSpPr>
            <p:nvPr/>
          </p:nvSpPr>
          <p:spPr bwMode="auto">
            <a:xfrm>
              <a:off x="6571" y="1549"/>
              <a:ext cx="24" cy="25"/>
            </a:xfrm>
            <a:custGeom>
              <a:avLst/>
              <a:gdLst>
                <a:gd name="T0" fmla="*/ 34 w 69"/>
                <a:gd name="T1" fmla="*/ 71 h 71"/>
                <a:gd name="T2" fmla="*/ 59 w 69"/>
                <a:gd name="T3" fmla="*/ 61 h 71"/>
                <a:gd name="T4" fmla="*/ 69 w 69"/>
                <a:gd name="T5" fmla="*/ 37 h 71"/>
                <a:gd name="T6" fmla="*/ 66 w 69"/>
                <a:gd name="T7" fmla="*/ 24 h 71"/>
                <a:gd name="T8" fmla="*/ 59 w 69"/>
                <a:gd name="T9" fmla="*/ 12 h 71"/>
                <a:gd name="T10" fmla="*/ 10 w 69"/>
                <a:gd name="T11" fmla="*/ 12 h 71"/>
                <a:gd name="T12" fmla="*/ 3 w 69"/>
                <a:gd name="T13" fmla="*/ 24 h 71"/>
                <a:gd name="T14" fmla="*/ 0 w 69"/>
                <a:gd name="T15" fmla="*/ 37 h 71"/>
                <a:gd name="T16" fmla="*/ 10 w 69"/>
                <a:gd name="T17" fmla="*/ 61 h 71"/>
                <a:gd name="T18" fmla="*/ 34 w 69"/>
                <a:gd name="T19"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1">
                  <a:moveTo>
                    <a:pt x="34" y="71"/>
                  </a:moveTo>
                  <a:cubicBezTo>
                    <a:pt x="43" y="71"/>
                    <a:pt x="52" y="67"/>
                    <a:pt x="59" y="61"/>
                  </a:cubicBezTo>
                  <a:cubicBezTo>
                    <a:pt x="65" y="54"/>
                    <a:pt x="68" y="46"/>
                    <a:pt x="69" y="37"/>
                  </a:cubicBezTo>
                  <a:cubicBezTo>
                    <a:pt x="68" y="32"/>
                    <a:pt x="68" y="28"/>
                    <a:pt x="66" y="24"/>
                  </a:cubicBezTo>
                  <a:cubicBezTo>
                    <a:pt x="64" y="19"/>
                    <a:pt x="62" y="16"/>
                    <a:pt x="59" y="12"/>
                  </a:cubicBezTo>
                  <a:cubicBezTo>
                    <a:pt x="45" y="0"/>
                    <a:pt x="24" y="0"/>
                    <a:pt x="10" y="12"/>
                  </a:cubicBezTo>
                  <a:cubicBezTo>
                    <a:pt x="7" y="16"/>
                    <a:pt x="5" y="19"/>
                    <a:pt x="3" y="24"/>
                  </a:cubicBezTo>
                  <a:cubicBezTo>
                    <a:pt x="1" y="28"/>
                    <a:pt x="0" y="32"/>
                    <a:pt x="0" y="37"/>
                  </a:cubicBezTo>
                  <a:cubicBezTo>
                    <a:pt x="0" y="46"/>
                    <a:pt x="4" y="54"/>
                    <a:pt x="10" y="61"/>
                  </a:cubicBezTo>
                  <a:cubicBezTo>
                    <a:pt x="17" y="67"/>
                    <a:pt x="25" y="71"/>
                    <a:pt x="3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0"/>
            <p:cNvSpPr>
              <a:spLocks/>
            </p:cNvSpPr>
            <p:nvPr/>
          </p:nvSpPr>
          <p:spPr bwMode="auto">
            <a:xfrm>
              <a:off x="6571" y="1941"/>
              <a:ext cx="24" cy="27"/>
            </a:xfrm>
            <a:custGeom>
              <a:avLst/>
              <a:gdLst>
                <a:gd name="T0" fmla="*/ 59 w 69"/>
                <a:gd name="T1" fmla="*/ 61 h 74"/>
                <a:gd name="T2" fmla="*/ 69 w 69"/>
                <a:gd name="T3" fmla="*/ 36 h 74"/>
                <a:gd name="T4" fmla="*/ 66 w 69"/>
                <a:gd name="T5" fmla="*/ 23 h 74"/>
                <a:gd name="T6" fmla="*/ 59 w 69"/>
                <a:gd name="T7" fmla="*/ 12 h 74"/>
                <a:gd name="T8" fmla="*/ 10 w 69"/>
                <a:gd name="T9" fmla="*/ 12 h 74"/>
                <a:gd name="T10" fmla="*/ 3 w 69"/>
                <a:gd name="T11" fmla="*/ 23 h 74"/>
                <a:gd name="T12" fmla="*/ 0 w 69"/>
                <a:gd name="T13" fmla="*/ 36 h 74"/>
                <a:gd name="T14" fmla="*/ 10 w 69"/>
                <a:gd name="T15" fmla="*/ 61 h 74"/>
                <a:gd name="T16" fmla="*/ 59 w 69"/>
                <a:gd name="T17" fmla="*/ 6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4">
                  <a:moveTo>
                    <a:pt x="59" y="61"/>
                  </a:moveTo>
                  <a:cubicBezTo>
                    <a:pt x="65" y="54"/>
                    <a:pt x="68" y="46"/>
                    <a:pt x="69" y="36"/>
                  </a:cubicBezTo>
                  <a:cubicBezTo>
                    <a:pt x="68" y="32"/>
                    <a:pt x="68" y="28"/>
                    <a:pt x="66" y="23"/>
                  </a:cubicBezTo>
                  <a:cubicBezTo>
                    <a:pt x="64" y="19"/>
                    <a:pt x="62" y="15"/>
                    <a:pt x="59" y="12"/>
                  </a:cubicBezTo>
                  <a:cubicBezTo>
                    <a:pt x="45" y="0"/>
                    <a:pt x="24" y="0"/>
                    <a:pt x="10" y="12"/>
                  </a:cubicBezTo>
                  <a:cubicBezTo>
                    <a:pt x="7" y="15"/>
                    <a:pt x="5" y="19"/>
                    <a:pt x="3" y="23"/>
                  </a:cubicBezTo>
                  <a:cubicBezTo>
                    <a:pt x="1" y="28"/>
                    <a:pt x="0" y="32"/>
                    <a:pt x="0" y="36"/>
                  </a:cubicBezTo>
                  <a:cubicBezTo>
                    <a:pt x="0" y="46"/>
                    <a:pt x="4" y="54"/>
                    <a:pt x="10" y="61"/>
                  </a:cubicBezTo>
                  <a:cubicBezTo>
                    <a:pt x="24" y="74"/>
                    <a:pt x="45" y="74"/>
                    <a:pt x="5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21"/>
            <p:cNvSpPr>
              <a:spLocks/>
            </p:cNvSpPr>
            <p:nvPr/>
          </p:nvSpPr>
          <p:spPr bwMode="auto">
            <a:xfrm>
              <a:off x="6473" y="1575"/>
              <a:ext cx="25" cy="27"/>
            </a:xfrm>
            <a:custGeom>
              <a:avLst/>
              <a:gdLst>
                <a:gd name="T0" fmla="*/ 5 w 70"/>
                <a:gd name="T1" fmla="*/ 54 h 75"/>
                <a:gd name="T2" fmla="*/ 25 w 70"/>
                <a:gd name="T3" fmla="*/ 70 h 75"/>
                <a:gd name="T4" fmla="*/ 67 w 70"/>
                <a:gd name="T5" fmla="*/ 46 h 75"/>
                <a:gd name="T6" fmla="*/ 64 w 70"/>
                <a:gd name="T7" fmla="*/ 20 h 75"/>
                <a:gd name="T8" fmla="*/ 55 w 70"/>
                <a:gd name="T9" fmla="*/ 10 h 75"/>
                <a:gd name="T10" fmla="*/ 23 w 70"/>
                <a:gd name="T11" fmla="*/ 4 h 75"/>
                <a:gd name="T12" fmla="*/ 1 w 70"/>
                <a:gd name="T13" fmla="*/ 28 h 75"/>
                <a:gd name="T14" fmla="*/ 1 w 70"/>
                <a:gd name="T15" fmla="*/ 41 h 75"/>
                <a:gd name="T16" fmla="*/ 5 w 70"/>
                <a:gd name="T17" fmla="*/ 5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5">
                  <a:moveTo>
                    <a:pt x="5" y="54"/>
                  </a:moveTo>
                  <a:cubicBezTo>
                    <a:pt x="9" y="62"/>
                    <a:pt x="17" y="67"/>
                    <a:pt x="25" y="70"/>
                  </a:cubicBezTo>
                  <a:cubicBezTo>
                    <a:pt x="44" y="75"/>
                    <a:pt x="62" y="64"/>
                    <a:pt x="67" y="46"/>
                  </a:cubicBezTo>
                  <a:cubicBezTo>
                    <a:pt x="70" y="37"/>
                    <a:pt x="68" y="28"/>
                    <a:pt x="64" y="20"/>
                  </a:cubicBezTo>
                  <a:cubicBezTo>
                    <a:pt x="62" y="16"/>
                    <a:pt x="59" y="13"/>
                    <a:pt x="55" y="10"/>
                  </a:cubicBezTo>
                  <a:cubicBezTo>
                    <a:pt x="46" y="3"/>
                    <a:pt x="34" y="0"/>
                    <a:pt x="23" y="4"/>
                  </a:cubicBezTo>
                  <a:cubicBezTo>
                    <a:pt x="12" y="8"/>
                    <a:pt x="4" y="17"/>
                    <a:pt x="1" y="28"/>
                  </a:cubicBezTo>
                  <a:cubicBezTo>
                    <a:pt x="0" y="32"/>
                    <a:pt x="0" y="37"/>
                    <a:pt x="1" y="41"/>
                  </a:cubicBezTo>
                  <a:cubicBezTo>
                    <a:pt x="1" y="46"/>
                    <a:pt x="3" y="50"/>
                    <a:pt x="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2"/>
            <p:cNvSpPr>
              <a:spLocks/>
            </p:cNvSpPr>
            <p:nvPr/>
          </p:nvSpPr>
          <p:spPr bwMode="auto">
            <a:xfrm>
              <a:off x="6668" y="1915"/>
              <a:ext cx="26" cy="27"/>
            </a:xfrm>
            <a:custGeom>
              <a:avLst/>
              <a:gdLst>
                <a:gd name="T0" fmla="*/ 56 w 71"/>
                <a:gd name="T1" fmla="*/ 9 h 74"/>
                <a:gd name="T2" fmla="*/ 44 w 71"/>
                <a:gd name="T3" fmla="*/ 3 h 74"/>
                <a:gd name="T4" fmla="*/ 13 w 71"/>
                <a:gd name="T5" fmla="*/ 10 h 74"/>
                <a:gd name="T6" fmla="*/ 2 w 71"/>
                <a:gd name="T7" fmla="*/ 41 h 74"/>
                <a:gd name="T8" fmla="*/ 6 w 71"/>
                <a:gd name="T9" fmla="*/ 53 h 74"/>
                <a:gd name="T10" fmla="*/ 26 w 71"/>
                <a:gd name="T11" fmla="*/ 69 h 74"/>
                <a:gd name="T12" fmla="*/ 68 w 71"/>
                <a:gd name="T13" fmla="*/ 45 h 74"/>
                <a:gd name="T14" fmla="*/ 65 w 71"/>
                <a:gd name="T15" fmla="*/ 19 h 74"/>
                <a:gd name="T16" fmla="*/ 56 w 71"/>
                <a:gd name="T17"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4">
                  <a:moveTo>
                    <a:pt x="56" y="9"/>
                  </a:moveTo>
                  <a:cubicBezTo>
                    <a:pt x="52" y="7"/>
                    <a:pt x="48" y="5"/>
                    <a:pt x="44" y="3"/>
                  </a:cubicBezTo>
                  <a:cubicBezTo>
                    <a:pt x="33" y="0"/>
                    <a:pt x="21" y="3"/>
                    <a:pt x="13" y="10"/>
                  </a:cubicBezTo>
                  <a:cubicBezTo>
                    <a:pt x="4" y="18"/>
                    <a:pt x="0" y="29"/>
                    <a:pt x="2" y="41"/>
                  </a:cubicBezTo>
                  <a:cubicBezTo>
                    <a:pt x="2" y="45"/>
                    <a:pt x="4" y="50"/>
                    <a:pt x="6" y="53"/>
                  </a:cubicBezTo>
                  <a:cubicBezTo>
                    <a:pt x="10" y="61"/>
                    <a:pt x="18" y="67"/>
                    <a:pt x="26" y="69"/>
                  </a:cubicBezTo>
                  <a:cubicBezTo>
                    <a:pt x="45" y="74"/>
                    <a:pt x="63" y="63"/>
                    <a:pt x="68" y="45"/>
                  </a:cubicBezTo>
                  <a:cubicBezTo>
                    <a:pt x="71" y="36"/>
                    <a:pt x="69" y="27"/>
                    <a:pt x="65" y="19"/>
                  </a:cubicBezTo>
                  <a:cubicBezTo>
                    <a:pt x="63" y="15"/>
                    <a:pt x="60" y="12"/>
                    <a:pt x="5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3"/>
            <p:cNvSpPr>
              <a:spLocks/>
            </p:cNvSpPr>
            <p:nvPr/>
          </p:nvSpPr>
          <p:spPr bwMode="auto">
            <a:xfrm>
              <a:off x="6400" y="1647"/>
              <a:ext cx="27" cy="26"/>
            </a:xfrm>
            <a:custGeom>
              <a:avLst/>
              <a:gdLst>
                <a:gd name="T0" fmla="*/ 9 w 74"/>
                <a:gd name="T1" fmla="*/ 56 h 71"/>
                <a:gd name="T2" fmla="*/ 19 w 74"/>
                <a:gd name="T3" fmla="*/ 65 h 71"/>
                <a:gd name="T4" fmla="*/ 45 w 74"/>
                <a:gd name="T5" fmla="*/ 69 h 71"/>
                <a:gd name="T6" fmla="*/ 70 w 74"/>
                <a:gd name="T7" fmla="*/ 27 h 71"/>
                <a:gd name="T8" fmla="*/ 54 w 74"/>
                <a:gd name="T9" fmla="*/ 6 h 71"/>
                <a:gd name="T10" fmla="*/ 41 w 74"/>
                <a:gd name="T11" fmla="*/ 2 h 71"/>
                <a:gd name="T12" fmla="*/ 7 w 74"/>
                <a:gd name="T13" fmla="*/ 18 h 71"/>
                <a:gd name="T14" fmla="*/ 9 w 74"/>
                <a:gd name="T15" fmla="*/ 56 h 71"/>
                <a:gd name="T16" fmla="*/ 9 w 74"/>
                <a:gd name="T17"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1">
                  <a:moveTo>
                    <a:pt x="9" y="56"/>
                  </a:moveTo>
                  <a:cubicBezTo>
                    <a:pt x="12" y="60"/>
                    <a:pt x="16" y="63"/>
                    <a:pt x="19" y="65"/>
                  </a:cubicBezTo>
                  <a:cubicBezTo>
                    <a:pt x="27" y="70"/>
                    <a:pt x="37" y="71"/>
                    <a:pt x="45" y="69"/>
                  </a:cubicBezTo>
                  <a:cubicBezTo>
                    <a:pt x="63" y="64"/>
                    <a:pt x="74" y="45"/>
                    <a:pt x="70" y="27"/>
                  </a:cubicBezTo>
                  <a:cubicBezTo>
                    <a:pt x="67" y="18"/>
                    <a:pt x="61" y="11"/>
                    <a:pt x="54" y="6"/>
                  </a:cubicBezTo>
                  <a:cubicBezTo>
                    <a:pt x="50" y="4"/>
                    <a:pt x="45" y="2"/>
                    <a:pt x="41" y="2"/>
                  </a:cubicBezTo>
                  <a:cubicBezTo>
                    <a:pt x="27" y="0"/>
                    <a:pt x="14" y="6"/>
                    <a:pt x="7" y="18"/>
                  </a:cubicBezTo>
                  <a:cubicBezTo>
                    <a:pt x="0" y="30"/>
                    <a:pt x="1" y="45"/>
                    <a:pt x="9" y="56"/>
                  </a:cubicBezTo>
                  <a:cubicBezTo>
                    <a:pt x="9" y="56"/>
                    <a:pt x="9" y="56"/>
                    <a:pt x="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
            <p:cNvSpPr>
              <a:spLocks/>
            </p:cNvSpPr>
            <p:nvPr/>
          </p:nvSpPr>
          <p:spPr bwMode="auto">
            <a:xfrm>
              <a:off x="6739" y="1844"/>
              <a:ext cx="27" cy="25"/>
            </a:xfrm>
            <a:custGeom>
              <a:avLst/>
              <a:gdLst>
                <a:gd name="T0" fmla="*/ 54 w 75"/>
                <a:gd name="T1" fmla="*/ 6 h 71"/>
                <a:gd name="T2" fmla="*/ 41 w 75"/>
                <a:gd name="T3" fmla="*/ 2 h 71"/>
                <a:gd name="T4" fmla="*/ 7 w 75"/>
                <a:gd name="T5" fmla="*/ 18 h 71"/>
                <a:gd name="T6" fmla="*/ 10 w 75"/>
                <a:gd name="T7" fmla="*/ 56 h 71"/>
                <a:gd name="T8" fmla="*/ 20 w 75"/>
                <a:gd name="T9" fmla="*/ 65 h 71"/>
                <a:gd name="T10" fmla="*/ 46 w 75"/>
                <a:gd name="T11" fmla="*/ 69 h 71"/>
                <a:gd name="T12" fmla="*/ 70 w 75"/>
                <a:gd name="T13" fmla="*/ 27 h 71"/>
                <a:gd name="T14" fmla="*/ 54 w 75"/>
                <a:gd name="T15" fmla="*/ 6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1">
                  <a:moveTo>
                    <a:pt x="54" y="6"/>
                  </a:moveTo>
                  <a:cubicBezTo>
                    <a:pt x="50" y="4"/>
                    <a:pt x="46" y="2"/>
                    <a:pt x="41" y="2"/>
                  </a:cubicBezTo>
                  <a:cubicBezTo>
                    <a:pt x="28" y="0"/>
                    <a:pt x="14" y="6"/>
                    <a:pt x="7" y="18"/>
                  </a:cubicBezTo>
                  <a:cubicBezTo>
                    <a:pt x="0" y="30"/>
                    <a:pt x="1" y="46"/>
                    <a:pt x="10" y="56"/>
                  </a:cubicBezTo>
                  <a:cubicBezTo>
                    <a:pt x="13" y="60"/>
                    <a:pt x="16" y="63"/>
                    <a:pt x="20" y="65"/>
                  </a:cubicBezTo>
                  <a:cubicBezTo>
                    <a:pt x="28" y="70"/>
                    <a:pt x="37" y="71"/>
                    <a:pt x="46" y="69"/>
                  </a:cubicBezTo>
                  <a:cubicBezTo>
                    <a:pt x="64" y="64"/>
                    <a:pt x="75" y="45"/>
                    <a:pt x="70" y="27"/>
                  </a:cubicBezTo>
                  <a:cubicBezTo>
                    <a:pt x="68" y="18"/>
                    <a:pt x="62" y="11"/>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5"/>
            <p:cNvSpPr>
              <a:spLocks/>
            </p:cNvSpPr>
            <p:nvPr/>
          </p:nvSpPr>
          <p:spPr bwMode="auto">
            <a:xfrm>
              <a:off x="6373" y="1746"/>
              <a:ext cx="27" cy="25"/>
            </a:xfrm>
            <a:custGeom>
              <a:avLst/>
              <a:gdLst>
                <a:gd name="T0" fmla="*/ 37 w 75"/>
                <a:gd name="T1" fmla="*/ 0 h 68"/>
                <a:gd name="T2" fmla="*/ 24 w 75"/>
                <a:gd name="T3" fmla="*/ 2 h 68"/>
                <a:gd name="T4" fmla="*/ 13 w 75"/>
                <a:gd name="T5" fmla="*/ 10 h 68"/>
                <a:gd name="T6" fmla="*/ 13 w 75"/>
                <a:gd name="T7" fmla="*/ 58 h 68"/>
                <a:gd name="T8" fmla="*/ 24 w 75"/>
                <a:gd name="T9" fmla="*/ 65 h 68"/>
                <a:gd name="T10" fmla="*/ 37 w 75"/>
                <a:gd name="T11" fmla="*/ 68 h 68"/>
                <a:gd name="T12" fmla="*/ 62 w 75"/>
                <a:gd name="T13" fmla="*/ 58 h 68"/>
                <a:gd name="T14" fmla="*/ 62 w 75"/>
                <a:gd name="T15" fmla="*/ 10 h 68"/>
                <a:gd name="T16" fmla="*/ 37 w 75"/>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37" y="0"/>
                  </a:moveTo>
                  <a:cubicBezTo>
                    <a:pt x="33" y="0"/>
                    <a:pt x="28" y="1"/>
                    <a:pt x="24" y="2"/>
                  </a:cubicBezTo>
                  <a:cubicBezTo>
                    <a:pt x="20" y="4"/>
                    <a:pt x="16" y="6"/>
                    <a:pt x="13" y="10"/>
                  </a:cubicBezTo>
                  <a:cubicBezTo>
                    <a:pt x="0" y="23"/>
                    <a:pt x="0" y="44"/>
                    <a:pt x="13" y="58"/>
                  </a:cubicBezTo>
                  <a:cubicBezTo>
                    <a:pt x="16" y="61"/>
                    <a:pt x="20" y="64"/>
                    <a:pt x="24" y="65"/>
                  </a:cubicBezTo>
                  <a:cubicBezTo>
                    <a:pt x="28" y="67"/>
                    <a:pt x="33" y="68"/>
                    <a:pt x="37" y="68"/>
                  </a:cubicBezTo>
                  <a:cubicBezTo>
                    <a:pt x="46" y="68"/>
                    <a:pt x="55" y="64"/>
                    <a:pt x="62" y="58"/>
                  </a:cubicBezTo>
                  <a:cubicBezTo>
                    <a:pt x="75" y="45"/>
                    <a:pt x="75" y="23"/>
                    <a:pt x="62" y="10"/>
                  </a:cubicBezTo>
                  <a:cubicBezTo>
                    <a:pt x="55" y="3"/>
                    <a:pt x="46"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6"/>
            <p:cNvSpPr>
              <a:spLocks/>
            </p:cNvSpPr>
            <p:nvPr/>
          </p:nvSpPr>
          <p:spPr bwMode="auto">
            <a:xfrm>
              <a:off x="6766" y="1746"/>
              <a:ext cx="27" cy="25"/>
            </a:xfrm>
            <a:custGeom>
              <a:avLst/>
              <a:gdLst>
                <a:gd name="T0" fmla="*/ 24 w 75"/>
                <a:gd name="T1" fmla="*/ 65 h 68"/>
                <a:gd name="T2" fmla="*/ 37 w 75"/>
                <a:gd name="T3" fmla="*/ 68 h 68"/>
                <a:gd name="T4" fmla="*/ 61 w 75"/>
                <a:gd name="T5" fmla="*/ 58 h 68"/>
                <a:gd name="T6" fmla="*/ 61 w 75"/>
                <a:gd name="T7" fmla="*/ 10 h 68"/>
                <a:gd name="T8" fmla="*/ 37 w 75"/>
                <a:gd name="T9" fmla="*/ 0 h 68"/>
                <a:gd name="T10" fmla="*/ 24 w 75"/>
                <a:gd name="T11" fmla="*/ 2 h 68"/>
                <a:gd name="T12" fmla="*/ 13 w 75"/>
                <a:gd name="T13" fmla="*/ 10 h 68"/>
                <a:gd name="T14" fmla="*/ 13 w 75"/>
                <a:gd name="T15" fmla="*/ 58 h 68"/>
                <a:gd name="T16" fmla="*/ 24 w 75"/>
                <a:gd name="T17" fmla="*/ 6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24" y="65"/>
                  </a:moveTo>
                  <a:cubicBezTo>
                    <a:pt x="28" y="67"/>
                    <a:pt x="33" y="68"/>
                    <a:pt x="37" y="68"/>
                  </a:cubicBezTo>
                  <a:cubicBezTo>
                    <a:pt x="46" y="68"/>
                    <a:pt x="55" y="64"/>
                    <a:pt x="61" y="58"/>
                  </a:cubicBezTo>
                  <a:cubicBezTo>
                    <a:pt x="75" y="45"/>
                    <a:pt x="75" y="23"/>
                    <a:pt x="61" y="10"/>
                  </a:cubicBezTo>
                  <a:cubicBezTo>
                    <a:pt x="55" y="3"/>
                    <a:pt x="46" y="0"/>
                    <a:pt x="37" y="0"/>
                  </a:cubicBezTo>
                  <a:cubicBezTo>
                    <a:pt x="33" y="0"/>
                    <a:pt x="28" y="1"/>
                    <a:pt x="24" y="2"/>
                  </a:cubicBezTo>
                  <a:cubicBezTo>
                    <a:pt x="20" y="4"/>
                    <a:pt x="16" y="6"/>
                    <a:pt x="13" y="10"/>
                  </a:cubicBezTo>
                  <a:cubicBezTo>
                    <a:pt x="0" y="23"/>
                    <a:pt x="0" y="44"/>
                    <a:pt x="13" y="58"/>
                  </a:cubicBezTo>
                  <a:cubicBezTo>
                    <a:pt x="16" y="61"/>
                    <a:pt x="20" y="64"/>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7"/>
            <p:cNvSpPr>
              <a:spLocks/>
            </p:cNvSpPr>
            <p:nvPr/>
          </p:nvSpPr>
          <p:spPr bwMode="auto">
            <a:xfrm>
              <a:off x="6400" y="1844"/>
              <a:ext cx="27" cy="25"/>
            </a:xfrm>
            <a:custGeom>
              <a:avLst/>
              <a:gdLst>
                <a:gd name="T0" fmla="*/ 45 w 74"/>
                <a:gd name="T1" fmla="*/ 2 h 69"/>
                <a:gd name="T2" fmla="*/ 19 w 74"/>
                <a:gd name="T3" fmla="*/ 5 h 69"/>
                <a:gd name="T4" fmla="*/ 9 w 74"/>
                <a:gd name="T5" fmla="*/ 14 h 69"/>
                <a:gd name="T6" fmla="*/ 4 w 74"/>
                <a:gd name="T7" fmla="*/ 46 h 69"/>
                <a:gd name="T8" fmla="*/ 28 w 74"/>
                <a:gd name="T9" fmla="*/ 68 h 69"/>
                <a:gd name="T10" fmla="*/ 41 w 74"/>
                <a:gd name="T11" fmla="*/ 68 h 69"/>
                <a:gd name="T12" fmla="*/ 54 w 74"/>
                <a:gd name="T13" fmla="*/ 64 h 69"/>
                <a:gd name="T14" fmla="*/ 70 w 74"/>
                <a:gd name="T15" fmla="*/ 44 h 69"/>
                <a:gd name="T16" fmla="*/ 45 w 74"/>
                <a:gd name="T1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9">
                  <a:moveTo>
                    <a:pt x="45" y="2"/>
                  </a:moveTo>
                  <a:cubicBezTo>
                    <a:pt x="37" y="0"/>
                    <a:pt x="27" y="1"/>
                    <a:pt x="19" y="5"/>
                  </a:cubicBezTo>
                  <a:cubicBezTo>
                    <a:pt x="16" y="7"/>
                    <a:pt x="12" y="10"/>
                    <a:pt x="9" y="14"/>
                  </a:cubicBezTo>
                  <a:cubicBezTo>
                    <a:pt x="2" y="23"/>
                    <a:pt x="0" y="35"/>
                    <a:pt x="4" y="46"/>
                  </a:cubicBezTo>
                  <a:cubicBezTo>
                    <a:pt x="7" y="57"/>
                    <a:pt x="16" y="65"/>
                    <a:pt x="28" y="68"/>
                  </a:cubicBezTo>
                  <a:cubicBezTo>
                    <a:pt x="32" y="69"/>
                    <a:pt x="36" y="69"/>
                    <a:pt x="41" y="68"/>
                  </a:cubicBezTo>
                  <a:cubicBezTo>
                    <a:pt x="45" y="68"/>
                    <a:pt x="50" y="66"/>
                    <a:pt x="54" y="64"/>
                  </a:cubicBezTo>
                  <a:cubicBezTo>
                    <a:pt x="61" y="60"/>
                    <a:pt x="67" y="52"/>
                    <a:pt x="70" y="44"/>
                  </a:cubicBezTo>
                  <a:cubicBezTo>
                    <a:pt x="74" y="25"/>
                    <a:pt x="63" y="7"/>
                    <a:pt x="4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8"/>
            <p:cNvSpPr>
              <a:spLocks/>
            </p:cNvSpPr>
            <p:nvPr/>
          </p:nvSpPr>
          <p:spPr bwMode="auto">
            <a:xfrm>
              <a:off x="6739" y="1648"/>
              <a:ext cx="27" cy="24"/>
            </a:xfrm>
            <a:custGeom>
              <a:avLst/>
              <a:gdLst>
                <a:gd name="T0" fmla="*/ 28 w 75"/>
                <a:gd name="T1" fmla="*/ 68 h 69"/>
                <a:gd name="T2" fmla="*/ 41 w 75"/>
                <a:gd name="T3" fmla="*/ 69 h 69"/>
                <a:gd name="T4" fmla="*/ 54 w 75"/>
                <a:gd name="T5" fmla="*/ 64 h 69"/>
                <a:gd name="T6" fmla="*/ 70 w 75"/>
                <a:gd name="T7" fmla="*/ 44 h 69"/>
                <a:gd name="T8" fmla="*/ 46 w 75"/>
                <a:gd name="T9" fmla="*/ 2 h 69"/>
                <a:gd name="T10" fmla="*/ 20 w 75"/>
                <a:gd name="T11" fmla="*/ 5 h 69"/>
                <a:gd name="T12" fmla="*/ 10 w 75"/>
                <a:gd name="T13" fmla="*/ 14 h 69"/>
                <a:gd name="T14" fmla="*/ 4 w 75"/>
                <a:gd name="T15" fmla="*/ 26 h 69"/>
                <a:gd name="T16" fmla="*/ 28 w 75"/>
                <a:gd name="T17" fmla="*/ 6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9">
                  <a:moveTo>
                    <a:pt x="28" y="68"/>
                  </a:moveTo>
                  <a:cubicBezTo>
                    <a:pt x="33" y="69"/>
                    <a:pt x="37" y="69"/>
                    <a:pt x="41" y="69"/>
                  </a:cubicBezTo>
                  <a:cubicBezTo>
                    <a:pt x="46" y="68"/>
                    <a:pt x="50" y="67"/>
                    <a:pt x="54" y="64"/>
                  </a:cubicBezTo>
                  <a:cubicBezTo>
                    <a:pt x="62" y="60"/>
                    <a:pt x="68" y="52"/>
                    <a:pt x="70" y="44"/>
                  </a:cubicBezTo>
                  <a:cubicBezTo>
                    <a:pt x="75" y="26"/>
                    <a:pt x="64" y="7"/>
                    <a:pt x="46" y="2"/>
                  </a:cubicBezTo>
                  <a:cubicBezTo>
                    <a:pt x="37" y="0"/>
                    <a:pt x="28" y="1"/>
                    <a:pt x="20" y="5"/>
                  </a:cubicBezTo>
                  <a:cubicBezTo>
                    <a:pt x="16" y="7"/>
                    <a:pt x="13" y="10"/>
                    <a:pt x="10" y="14"/>
                  </a:cubicBezTo>
                  <a:cubicBezTo>
                    <a:pt x="7" y="18"/>
                    <a:pt x="5" y="22"/>
                    <a:pt x="4" y="26"/>
                  </a:cubicBezTo>
                  <a:cubicBezTo>
                    <a:pt x="0" y="44"/>
                    <a:pt x="10" y="62"/>
                    <a:pt x="28"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9"/>
            <p:cNvSpPr>
              <a:spLocks/>
            </p:cNvSpPr>
            <p:nvPr/>
          </p:nvSpPr>
          <p:spPr bwMode="auto">
            <a:xfrm>
              <a:off x="6472" y="1916"/>
              <a:ext cx="26" cy="26"/>
            </a:xfrm>
            <a:custGeom>
              <a:avLst/>
              <a:gdLst>
                <a:gd name="T0" fmla="*/ 52 w 71"/>
                <a:gd name="T1" fmla="*/ 5 h 72"/>
                <a:gd name="T2" fmla="*/ 26 w 71"/>
                <a:gd name="T3" fmla="*/ 2 h 72"/>
                <a:gd name="T4" fmla="*/ 6 w 71"/>
                <a:gd name="T5" fmla="*/ 18 h 72"/>
                <a:gd name="T6" fmla="*/ 2 w 71"/>
                <a:gd name="T7" fmla="*/ 30 h 72"/>
                <a:gd name="T8" fmla="*/ 18 w 71"/>
                <a:gd name="T9" fmla="*/ 65 h 72"/>
                <a:gd name="T10" fmla="*/ 56 w 71"/>
                <a:gd name="T11" fmla="*/ 62 h 72"/>
                <a:gd name="T12" fmla="*/ 65 w 71"/>
                <a:gd name="T13" fmla="*/ 52 h 72"/>
                <a:gd name="T14" fmla="*/ 68 w 71"/>
                <a:gd name="T15" fmla="*/ 26 h 72"/>
                <a:gd name="T16" fmla="*/ 52 w 71"/>
                <a:gd name="T17"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2">
                  <a:moveTo>
                    <a:pt x="52" y="5"/>
                  </a:moveTo>
                  <a:cubicBezTo>
                    <a:pt x="44" y="1"/>
                    <a:pt x="35" y="0"/>
                    <a:pt x="26" y="2"/>
                  </a:cubicBezTo>
                  <a:cubicBezTo>
                    <a:pt x="18" y="4"/>
                    <a:pt x="10" y="10"/>
                    <a:pt x="6" y="18"/>
                  </a:cubicBezTo>
                  <a:cubicBezTo>
                    <a:pt x="4" y="22"/>
                    <a:pt x="2" y="26"/>
                    <a:pt x="2" y="30"/>
                  </a:cubicBezTo>
                  <a:cubicBezTo>
                    <a:pt x="0" y="44"/>
                    <a:pt x="6" y="58"/>
                    <a:pt x="18" y="65"/>
                  </a:cubicBezTo>
                  <a:cubicBezTo>
                    <a:pt x="30" y="72"/>
                    <a:pt x="45" y="70"/>
                    <a:pt x="56" y="62"/>
                  </a:cubicBezTo>
                  <a:cubicBezTo>
                    <a:pt x="60" y="59"/>
                    <a:pt x="63" y="56"/>
                    <a:pt x="65" y="52"/>
                  </a:cubicBezTo>
                  <a:cubicBezTo>
                    <a:pt x="69" y="44"/>
                    <a:pt x="71" y="35"/>
                    <a:pt x="68" y="26"/>
                  </a:cubicBezTo>
                  <a:cubicBezTo>
                    <a:pt x="66" y="17"/>
                    <a:pt x="60" y="10"/>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0"/>
            <p:cNvSpPr>
              <a:spLocks/>
            </p:cNvSpPr>
            <p:nvPr/>
          </p:nvSpPr>
          <p:spPr bwMode="auto">
            <a:xfrm>
              <a:off x="6668" y="1575"/>
              <a:ext cx="25" cy="26"/>
            </a:xfrm>
            <a:custGeom>
              <a:avLst/>
              <a:gdLst>
                <a:gd name="T0" fmla="*/ 44 w 70"/>
                <a:gd name="T1" fmla="*/ 71 h 74"/>
                <a:gd name="T2" fmla="*/ 44 w 70"/>
                <a:gd name="T3" fmla="*/ 71 h 74"/>
                <a:gd name="T4" fmla="*/ 56 w 70"/>
                <a:gd name="T5" fmla="*/ 65 h 74"/>
                <a:gd name="T6" fmla="*/ 65 w 70"/>
                <a:gd name="T7" fmla="*/ 55 h 74"/>
                <a:gd name="T8" fmla="*/ 68 w 70"/>
                <a:gd name="T9" fmla="*/ 29 h 74"/>
                <a:gd name="T10" fmla="*/ 26 w 70"/>
                <a:gd name="T11" fmla="*/ 5 h 74"/>
                <a:gd name="T12" fmla="*/ 6 w 70"/>
                <a:gd name="T13" fmla="*/ 21 h 74"/>
                <a:gd name="T14" fmla="*/ 1 w 70"/>
                <a:gd name="T15" fmla="*/ 34 h 74"/>
                <a:gd name="T16" fmla="*/ 12 w 70"/>
                <a:gd name="T17" fmla="*/ 64 h 74"/>
                <a:gd name="T18" fmla="*/ 44 w 70"/>
                <a:gd name="T19"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74">
                  <a:moveTo>
                    <a:pt x="44" y="71"/>
                  </a:moveTo>
                  <a:cubicBezTo>
                    <a:pt x="44" y="71"/>
                    <a:pt x="44" y="71"/>
                    <a:pt x="44" y="71"/>
                  </a:cubicBezTo>
                  <a:cubicBezTo>
                    <a:pt x="48" y="70"/>
                    <a:pt x="52" y="68"/>
                    <a:pt x="56" y="65"/>
                  </a:cubicBezTo>
                  <a:cubicBezTo>
                    <a:pt x="60" y="62"/>
                    <a:pt x="63" y="59"/>
                    <a:pt x="65" y="55"/>
                  </a:cubicBezTo>
                  <a:cubicBezTo>
                    <a:pt x="69" y="47"/>
                    <a:pt x="70" y="38"/>
                    <a:pt x="68" y="29"/>
                  </a:cubicBezTo>
                  <a:cubicBezTo>
                    <a:pt x="63" y="11"/>
                    <a:pt x="45" y="0"/>
                    <a:pt x="26" y="5"/>
                  </a:cubicBezTo>
                  <a:cubicBezTo>
                    <a:pt x="18" y="8"/>
                    <a:pt x="10" y="13"/>
                    <a:pt x="6" y="21"/>
                  </a:cubicBezTo>
                  <a:cubicBezTo>
                    <a:pt x="3" y="25"/>
                    <a:pt x="2" y="29"/>
                    <a:pt x="1" y="34"/>
                  </a:cubicBezTo>
                  <a:cubicBezTo>
                    <a:pt x="0" y="45"/>
                    <a:pt x="4" y="57"/>
                    <a:pt x="12" y="64"/>
                  </a:cubicBezTo>
                  <a:cubicBezTo>
                    <a:pt x="21" y="72"/>
                    <a:pt x="33" y="74"/>
                    <a:pt x="4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1"/>
            <p:cNvSpPr>
              <a:spLocks noEditPoints="1"/>
            </p:cNvSpPr>
            <p:nvPr/>
          </p:nvSpPr>
          <p:spPr bwMode="auto">
            <a:xfrm>
              <a:off x="6423" y="1599"/>
              <a:ext cx="320" cy="295"/>
            </a:xfrm>
            <a:custGeom>
              <a:avLst/>
              <a:gdLst>
                <a:gd name="T0" fmla="*/ 684 w 893"/>
                <a:gd name="T1" fmla="*/ 815 h 820"/>
                <a:gd name="T2" fmla="*/ 720 w 893"/>
                <a:gd name="T3" fmla="*/ 811 h 820"/>
                <a:gd name="T4" fmla="*/ 733 w 893"/>
                <a:gd name="T5" fmla="*/ 778 h 820"/>
                <a:gd name="T6" fmla="*/ 688 w 893"/>
                <a:gd name="T7" fmla="*/ 525 h 820"/>
                <a:gd name="T8" fmla="*/ 879 w 893"/>
                <a:gd name="T9" fmla="*/ 345 h 820"/>
                <a:gd name="T10" fmla="*/ 889 w 893"/>
                <a:gd name="T11" fmla="*/ 310 h 820"/>
                <a:gd name="T12" fmla="*/ 861 w 893"/>
                <a:gd name="T13" fmla="*/ 286 h 820"/>
                <a:gd name="T14" fmla="*/ 595 w 893"/>
                <a:gd name="T15" fmla="*/ 249 h 820"/>
                <a:gd name="T16" fmla="*/ 477 w 893"/>
                <a:gd name="T17" fmla="*/ 18 h 820"/>
                <a:gd name="T18" fmla="*/ 446 w 893"/>
                <a:gd name="T19" fmla="*/ 0 h 820"/>
                <a:gd name="T20" fmla="*/ 416 w 893"/>
                <a:gd name="T21" fmla="*/ 18 h 820"/>
                <a:gd name="T22" fmla="*/ 298 w 893"/>
                <a:gd name="T23" fmla="*/ 249 h 820"/>
                <a:gd name="T24" fmla="*/ 32 w 893"/>
                <a:gd name="T25" fmla="*/ 286 h 820"/>
                <a:gd name="T26" fmla="*/ 4 w 893"/>
                <a:gd name="T27" fmla="*/ 310 h 820"/>
                <a:gd name="T28" fmla="*/ 13 w 893"/>
                <a:gd name="T29" fmla="*/ 345 h 820"/>
                <a:gd name="T30" fmla="*/ 205 w 893"/>
                <a:gd name="T31" fmla="*/ 525 h 820"/>
                <a:gd name="T32" fmla="*/ 160 w 893"/>
                <a:gd name="T33" fmla="*/ 778 h 820"/>
                <a:gd name="T34" fmla="*/ 173 w 893"/>
                <a:gd name="T35" fmla="*/ 812 h 820"/>
                <a:gd name="T36" fmla="*/ 209 w 893"/>
                <a:gd name="T37" fmla="*/ 815 h 820"/>
                <a:gd name="T38" fmla="*/ 446 w 893"/>
                <a:gd name="T39" fmla="*/ 694 h 820"/>
                <a:gd name="T40" fmla="*/ 684 w 893"/>
                <a:gd name="T41" fmla="*/ 815 h 820"/>
                <a:gd name="T42" fmla="*/ 239 w 893"/>
                <a:gd name="T43" fmla="*/ 723 h 820"/>
                <a:gd name="T44" fmla="*/ 275 w 893"/>
                <a:gd name="T45" fmla="*/ 518 h 820"/>
                <a:gd name="T46" fmla="*/ 265 w 893"/>
                <a:gd name="T47" fmla="*/ 488 h 820"/>
                <a:gd name="T48" fmla="*/ 112 w 893"/>
                <a:gd name="T49" fmla="*/ 344 h 820"/>
                <a:gd name="T50" fmla="*/ 325 w 893"/>
                <a:gd name="T51" fmla="*/ 314 h 820"/>
                <a:gd name="T52" fmla="*/ 350 w 893"/>
                <a:gd name="T53" fmla="*/ 296 h 820"/>
                <a:gd name="T54" fmla="*/ 446 w 893"/>
                <a:gd name="T55" fmla="*/ 108 h 820"/>
                <a:gd name="T56" fmla="*/ 543 w 893"/>
                <a:gd name="T57" fmla="*/ 296 h 820"/>
                <a:gd name="T58" fmla="*/ 568 w 893"/>
                <a:gd name="T59" fmla="*/ 314 h 820"/>
                <a:gd name="T60" fmla="*/ 781 w 893"/>
                <a:gd name="T61" fmla="*/ 344 h 820"/>
                <a:gd name="T62" fmla="*/ 628 w 893"/>
                <a:gd name="T63" fmla="*/ 487 h 820"/>
                <a:gd name="T64" fmla="*/ 618 w 893"/>
                <a:gd name="T65" fmla="*/ 518 h 820"/>
                <a:gd name="T66" fmla="*/ 654 w 893"/>
                <a:gd name="T67" fmla="*/ 723 h 820"/>
                <a:gd name="T68" fmla="*/ 462 w 893"/>
                <a:gd name="T69" fmla="*/ 625 h 820"/>
                <a:gd name="T70" fmla="*/ 431 w 893"/>
                <a:gd name="T71" fmla="*/ 625 h 820"/>
                <a:gd name="T72" fmla="*/ 239 w 893"/>
                <a:gd name="T73" fmla="*/ 72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3" h="820">
                  <a:moveTo>
                    <a:pt x="684" y="815"/>
                  </a:moveTo>
                  <a:cubicBezTo>
                    <a:pt x="696" y="820"/>
                    <a:pt x="709" y="819"/>
                    <a:pt x="720" y="811"/>
                  </a:cubicBezTo>
                  <a:cubicBezTo>
                    <a:pt x="730" y="804"/>
                    <a:pt x="735" y="791"/>
                    <a:pt x="733" y="778"/>
                  </a:cubicBezTo>
                  <a:cubicBezTo>
                    <a:pt x="688" y="525"/>
                    <a:pt x="688" y="525"/>
                    <a:pt x="688" y="525"/>
                  </a:cubicBezTo>
                  <a:cubicBezTo>
                    <a:pt x="879" y="345"/>
                    <a:pt x="879" y="345"/>
                    <a:pt x="879" y="345"/>
                  </a:cubicBezTo>
                  <a:cubicBezTo>
                    <a:pt x="889" y="336"/>
                    <a:pt x="893" y="322"/>
                    <a:pt x="889" y="310"/>
                  </a:cubicBezTo>
                  <a:cubicBezTo>
                    <a:pt x="885" y="297"/>
                    <a:pt x="874" y="288"/>
                    <a:pt x="861" y="286"/>
                  </a:cubicBezTo>
                  <a:cubicBezTo>
                    <a:pt x="595" y="249"/>
                    <a:pt x="595" y="249"/>
                    <a:pt x="595" y="249"/>
                  </a:cubicBezTo>
                  <a:cubicBezTo>
                    <a:pt x="477" y="18"/>
                    <a:pt x="477" y="18"/>
                    <a:pt x="477" y="18"/>
                  </a:cubicBezTo>
                  <a:cubicBezTo>
                    <a:pt x="470" y="7"/>
                    <a:pt x="459" y="0"/>
                    <a:pt x="446" y="0"/>
                  </a:cubicBezTo>
                  <a:cubicBezTo>
                    <a:pt x="434" y="0"/>
                    <a:pt x="422" y="7"/>
                    <a:pt x="416" y="18"/>
                  </a:cubicBezTo>
                  <a:cubicBezTo>
                    <a:pt x="298" y="249"/>
                    <a:pt x="298" y="249"/>
                    <a:pt x="298" y="249"/>
                  </a:cubicBezTo>
                  <a:cubicBezTo>
                    <a:pt x="32" y="286"/>
                    <a:pt x="32" y="286"/>
                    <a:pt x="32" y="286"/>
                  </a:cubicBezTo>
                  <a:cubicBezTo>
                    <a:pt x="19" y="288"/>
                    <a:pt x="8" y="297"/>
                    <a:pt x="4" y="310"/>
                  </a:cubicBezTo>
                  <a:cubicBezTo>
                    <a:pt x="0" y="322"/>
                    <a:pt x="4" y="336"/>
                    <a:pt x="13" y="345"/>
                  </a:cubicBezTo>
                  <a:cubicBezTo>
                    <a:pt x="205" y="525"/>
                    <a:pt x="205" y="525"/>
                    <a:pt x="205" y="525"/>
                  </a:cubicBezTo>
                  <a:cubicBezTo>
                    <a:pt x="160" y="778"/>
                    <a:pt x="160" y="778"/>
                    <a:pt x="160" y="778"/>
                  </a:cubicBezTo>
                  <a:cubicBezTo>
                    <a:pt x="157" y="791"/>
                    <a:pt x="163" y="804"/>
                    <a:pt x="173" y="812"/>
                  </a:cubicBezTo>
                  <a:cubicBezTo>
                    <a:pt x="183" y="819"/>
                    <a:pt x="197" y="820"/>
                    <a:pt x="209" y="815"/>
                  </a:cubicBezTo>
                  <a:cubicBezTo>
                    <a:pt x="446" y="694"/>
                    <a:pt x="446" y="694"/>
                    <a:pt x="446" y="694"/>
                  </a:cubicBezTo>
                  <a:lnTo>
                    <a:pt x="684" y="815"/>
                  </a:lnTo>
                  <a:close/>
                  <a:moveTo>
                    <a:pt x="239" y="723"/>
                  </a:moveTo>
                  <a:cubicBezTo>
                    <a:pt x="275" y="518"/>
                    <a:pt x="275" y="518"/>
                    <a:pt x="275" y="518"/>
                  </a:cubicBezTo>
                  <a:cubicBezTo>
                    <a:pt x="277" y="507"/>
                    <a:pt x="273" y="495"/>
                    <a:pt x="265" y="488"/>
                  </a:cubicBezTo>
                  <a:cubicBezTo>
                    <a:pt x="112" y="344"/>
                    <a:pt x="112" y="344"/>
                    <a:pt x="112" y="344"/>
                  </a:cubicBezTo>
                  <a:cubicBezTo>
                    <a:pt x="325" y="314"/>
                    <a:pt x="325" y="314"/>
                    <a:pt x="325" y="314"/>
                  </a:cubicBezTo>
                  <a:cubicBezTo>
                    <a:pt x="336" y="313"/>
                    <a:pt x="345" y="306"/>
                    <a:pt x="350" y="296"/>
                  </a:cubicBezTo>
                  <a:cubicBezTo>
                    <a:pt x="446" y="108"/>
                    <a:pt x="446" y="108"/>
                    <a:pt x="446" y="108"/>
                  </a:cubicBezTo>
                  <a:cubicBezTo>
                    <a:pt x="543" y="296"/>
                    <a:pt x="543" y="296"/>
                    <a:pt x="543" y="296"/>
                  </a:cubicBezTo>
                  <a:cubicBezTo>
                    <a:pt x="548" y="306"/>
                    <a:pt x="557" y="312"/>
                    <a:pt x="568" y="314"/>
                  </a:cubicBezTo>
                  <a:cubicBezTo>
                    <a:pt x="781" y="344"/>
                    <a:pt x="781" y="344"/>
                    <a:pt x="781" y="344"/>
                  </a:cubicBezTo>
                  <a:cubicBezTo>
                    <a:pt x="628" y="487"/>
                    <a:pt x="628" y="487"/>
                    <a:pt x="628" y="487"/>
                  </a:cubicBezTo>
                  <a:cubicBezTo>
                    <a:pt x="619" y="495"/>
                    <a:pt x="616" y="507"/>
                    <a:pt x="618" y="518"/>
                  </a:cubicBezTo>
                  <a:cubicBezTo>
                    <a:pt x="654" y="723"/>
                    <a:pt x="654" y="723"/>
                    <a:pt x="654" y="723"/>
                  </a:cubicBezTo>
                  <a:cubicBezTo>
                    <a:pt x="462" y="625"/>
                    <a:pt x="462" y="625"/>
                    <a:pt x="462" y="625"/>
                  </a:cubicBezTo>
                  <a:cubicBezTo>
                    <a:pt x="452" y="621"/>
                    <a:pt x="441" y="621"/>
                    <a:pt x="431" y="625"/>
                  </a:cubicBezTo>
                  <a:lnTo>
                    <a:pt x="239" y="7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31622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28"/>
            <a:ext cx="6096000" cy="646331"/>
          </a:xfrm>
          <a:prstGeom prst="rect">
            <a:avLst/>
          </a:prstGeom>
        </p:spPr>
        <p:txBody>
          <a:bodyPr>
            <a:spAutoFit/>
          </a:bodyPr>
          <a:lstStyle/>
          <a:p>
            <a:pPr algn="ctr"/>
            <a:r>
              <a:rPr lang="en-US" sz="3600" b="1" dirty="0">
                <a:solidFill>
                  <a:schemeClr val="bg1"/>
                </a:solidFill>
                <a:latin typeface="+mj-lt"/>
              </a:rPr>
              <a:t>BUSINESS SERVICES</a:t>
            </a:r>
            <a:endParaRPr lang="en-US" sz="3600" dirty="0">
              <a:solidFill>
                <a:schemeClr val="bg1"/>
              </a:solidFill>
              <a:latin typeface="+mj-lt"/>
            </a:endParaRPr>
          </a:p>
        </p:txBody>
      </p:sp>
      <p:sp>
        <p:nvSpPr>
          <p:cNvPr id="6" name="Round Same Side Corner Rectangle 14">
            <a:extLst>
              <a:ext uri="{FF2B5EF4-FFF2-40B4-BE49-F238E27FC236}">
                <a16:creationId xmlns:a16="http://schemas.microsoft.com/office/drawing/2014/main" id="{FB0FF499-6CB6-49DE-A5FA-2ABC1ACB8404}"/>
              </a:ext>
            </a:extLst>
          </p:cNvPr>
          <p:cNvSpPr/>
          <p:nvPr/>
        </p:nvSpPr>
        <p:spPr>
          <a:xfrm rot="5400000">
            <a:off x="1173798" y="1923722"/>
            <a:ext cx="646330" cy="2993925"/>
          </a:xfrm>
          <a:prstGeom prst="round2SameRect">
            <a:avLst>
              <a:gd name="adj1" fmla="val 50000"/>
              <a:gd name="adj2" fmla="val 0"/>
            </a:avLst>
          </a:prstGeom>
          <a:gradFill>
            <a:gsLst>
              <a:gs pos="0">
                <a:srgbClr val="DC772C"/>
              </a:gs>
              <a:gs pos="100000">
                <a:srgbClr val="FB5635"/>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7821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33449" y="0"/>
            <a:ext cx="516255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b="1483"/>
          <a:stretch/>
        </p:blipFill>
        <p:spPr>
          <a:xfrm>
            <a:off x="933449" y="-1"/>
            <a:ext cx="5165440" cy="6858001"/>
          </a:xfrm>
          <a:prstGeom prst="rect">
            <a:avLst/>
          </a:prstGeom>
        </p:spPr>
      </p:pic>
      <p:sp>
        <p:nvSpPr>
          <p:cNvPr id="2" name="Title 1"/>
          <p:cNvSpPr>
            <a:spLocks noGrp="1"/>
          </p:cNvSpPr>
          <p:nvPr>
            <p:ph type="title"/>
          </p:nvPr>
        </p:nvSpPr>
        <p:spPr>
          <a:xfrm>
            <a:off x="6915503" y="1941460"/>
            <a:ext cx="4489622" cy="1132784"/>
          </a:xfrm>
        </p:spPr>
        <p:txBody>
          <a:bodyPr>
            <a:normAutofit fontScale="90000"/>
          </a:bodyPr>
          <a:lstStyle/>
          <a:p>
            <a:pPr>
              <a:lnSpc>
                <a:spcPct val="100000"/>
              </a:lnSpc>
            </a:pPr>
            <a:r>
              <a:rPr lang="en-US" sz="4000" b="1" dirty="0"/>
              <a:t>What is a B2B Sales Process?</a:t>
            </a:r>
          </a:p>
        </p:txBody>
      </p:sp>
      <p:sp>
        <p:nvSpPr>
          <p:cNvPr id="4" name="Rectangle 3"/>
          <p:cNvSpPr/>
          <p:nvPr/>
        </p:nvSpPr>
        <p:spPr>
          <a:xfrm>
            <a:off x="6940903" y="3433052"/>
            <a:ext cx="3561997" cy="1477328"/>
          </a:xfrm>
          <a:prstGeom prst="rect">
            <a:avLst/>
          </a:prstGeom>
        </p:spPr>
        <p:txBody>
          <a:bodyPr wrap="square">
            <a:spAutoFit/>
          </a:bodyPr>
          <a:lstStyle/>
          <a:p>
            <a:r>
              <a:rPr lang="en-US" dirty="0">
                <a:solidFill>
                  <a:schemeClr val="tx1">
                    <a:lumMod val="65000"/>
                    <a:lumOff val="35000"/>
                  </a:schemeClr>
                </a:solidFill>
              </a:rPr>
              <a:t>A B2B sales process is the typical series of predictable events, or phases, required to sell a product or a service by a company to other company. </a:t>
            </a:r>
          </a:p>
        </p:txBody>
      </p:sp>
    </p:spTree>
    <p:extLst>
      <p:ext uri="{BB962C8B-B14F-4D97-AF65-F5344CB8AC3E}">
        <p14:creationId xmlns:p14="http://schemas.microsoft.com/office/powerpoint/2010/main" val="3230323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p:cNvSpPr/>
          <p:nvPr/>
        </p:nvSpPr>
        <p:spPr>
          <a:xfrm>
            <a:off x="4557253" y="4824490"/>
            <a:ext cx="6459090" cy="1344081"/>
          </a:xfrm>
          <a:prstGeom prst="round2Same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p:cNvGrpSpPr/>
          <p:nvPr/>
        </p:nvGrpSpPr>
        <p:grpSpPr>
          <a:xfrm>
            <a:off x="10689674" y="5264514"/>
            <a:ext cx="526962" cy="526962"/>
            <a:chOff x="6055872" y="4887611"/>
            <a:chExt cx="526962" cy="526962"/>
          </a:xfrm>
        </p:grpSpPr>
        <p:sp>
          <p:nvSpPr>
            <p:cNvPr id="11" name="Oval 10"/>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4"/>
            <p:cNvGrpSpPr>
              <a:grpSpLocks noChangeAspect="1"/>
            </p:cNvGrpSpPr>
            <p:nvPr/>
          </p:nvGrpSpPr>
          <p:grpSpPr bwMode="auto">
            <a:xfrm>
              <a:off x="6147036" y="4978161"/>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 name="Title 1"/>
          <p:cNvSpPr>
            <a:spLocks noGrp="1"/>
          </p:cNvSpPr>
          <p:nvPr>
            <p:ph type="title"/>
          </p:nvPr>
        </p:nvSpPr>
        <p:spPr>
          <a:xfrm>
            <a:off x="6924692" y="947514"/>
            <a:ext cx="5007757" cy="1632045"/>
          </a:xfrm>
        </p:spPr>
        <p:txBody>
          <a:bodyPr>
            <a:normAutofit fontScale="90000"/>
          </a:bodyPr>
          <a:lstStyle/>
          <a:p>
            <a:pPr>
              <a:lnSpc>
                <a:spcPct val="100000"/>
              </a:lnSpc>
            </a:pPr>
            <a:r>
              <a:rPr lang="en-US" sz="4000" b="1" dirty="0"/>
              <a:t>Why Should I Define The Sales Process? </a:t>
            </a:r>
          </a:p>
        </p:txBody>
      </p:sp>
      <p:sp>
        <p:nvSpPr>
          <p:cNvPr id="4" name="Rectangle 3"/>
          <p:cNvSpPr/>
          <p:nvPr/>
        </p:nvSpPr>
        <p:spPr>
          <a:xfrm>
            <a:off x="6924691" y="2471496"/>
            <a:ext cx="2021707" cy="461024"/>
          </a:xfrm>
          <a:prstGeom prst="rect">
            <a:avLst/>
          </a:prstGeom>
        </p:spPr>
        <p:txBody>
          <a:bodyPr wrap="none">
            <a:spAutoFit/>
          </a:bodyPr>
          <a:lstStyle/>
          <a:p>
            <a:pPr>
              <a:lnSpc>
                <a:spcPct val="150000"/>
              </a:lnSpc>
            </a:pPr>
            <a:r>
              <a:rPr lang="en-US" dirty="0">
                <a:solidFill>
                  <a:schemeClr val="bg1">
                    <a:lumMod val="75000"/>
                  </a:schemeClr>
                </a:solidFill>
                <a:latin typeface="+mj-lt"/>
              </a:rPr>
              <a:t>BIGGER DEALS</a:t>
            </a:r>
          </a:p>
        </p:txBody>
      </p:sp>
      <p:sp>
        <p:nvSpPr>
          <p:cNvPr id="5" name="Rectangle 4"/>
          <p:cNvSpPr/>
          <p:nvPr/>
        </p:nvSpPr>
        <p:spPr>
          <a:xfrm>
            <a:off x="6924692" y="3387997"/>
            <a:ext cx="4120679" cy="1077218"/>
          </a:xfrm>
          <a:prstGeom prst="rect">
            <a:avLst/>
          </a:prstGeom>
        </p:spPr>
        <p:txBody>
          <a:bodyPr wrap="square">
            <a:spAutoFit/>
          </a:bodyPr>
          <a:lstStyle/>
          <a:p>
            <a:r>
              <a:rPr lang="en-US" sz="1600" dirty="0">
                <a:solidFill>
                  <a:schemeClr val="tx1">
                    <a:lumMod val="65000"/>
                    <a:lumOff val="35000"/>
                  </a:schemeClr>
                </a:solidFill>
              </a:rPr>
              <a:t>By truly understanding how your sales process works and then managing it, you can make sure that sales people do the steps necessary to close big deals. </a:t>
            </a:r>
          </a:p>
        </p:txBody>
      </p:sp>
      <p:sp>
        <p:nvSpPr>
          <p:cNvPr id="6" name="Rectangle 5"/>
          <p:cNvSpPr/>
          <p:nvPr/>
        </p:nvSpPr>
        <p:spPr>
          <a:xfrm>
            <a:off x="6939204" y="5026071"/>
            <a:ext cx="3728795" cy="954107"/>
          </a:xfrm>
          <a:prstGeom prst="rect">
            <a:avLst/>
          </a:prstGeom>
        </p:spPr>
        <p:txBody>
          <a:bodyPr wrap="square">
            <a:spAutoFit/>
          </a:bodyPr>
          <a:lstStyle/>
          <a:p>
            <a:r>
              <a:rPr lang="en-US" sz="1400" b="1" dirty="0">
                <a:solidFill>
                  <a:schemeClr val="bg1"/>
                </a:solidFill>
              </a:rPr>
              <a:t>Tips: </a:t>
            </a:r>
            <a:r>
              <a:rPr lang="en-US" sz="1400" dirty="0">
                <a:solidFill>
                  <a:schemeClr val="bg1"/>
                </a:solidFill>
              </a:rPr>
              <a:t>One important step is that the sales person find out why, when and how bigger companies buy, and execute a proactive plan. Make sure it is a step in your sales process. </a:t>
            </a:r>
          </a:p>
        </p:txBody>
      </p:sp>
      <p:sp>
        <p:nvSpPr>
          <p:cNvPr id="7" name="Rectangle 6"/>
          <p:cNvSpPr/>
          <p:nvPr/>
        </p:nvSpPr>
        <p:spPr>
          <a:xfrm>
            <a:off x="0" y="0"/>
            <a:ext cx="6096000"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r="34838"/>
          <a:stretch/>
        </p:blipFill>
        <p:spPr>
          <a:xfrm>
            <a:off x="-1" y="0"/>
            <a:ext cx="6096002" cy="6891034"/>
          </a:xfrm>
          <a:prstGeom prst="rect">
            <a:avLst/>
          </a:prstGeom>
        </p:spPr>
      </p:pic>
    </p:spTree>
    <p:extLst>
      <p:ext uri="{BB962C8B-B14F-4D97-AF65-F5344CB8AC3E}">
        <p14:creationId xmlns:p14="http://schemas.microsoft.com/office/powerpoint/2010/main" val="17494807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95641" y="4931442"/>
            <a:ext cx="6232862" cy="1021976"/>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p:cNvSpPr/>
          <p:nvPr/>
        </p:nvSpPr>
        <p:spPr>
          <a:xfrm>
            <a:off x="274594" y="5178949"/>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25138" y="794425"/>
            <a:ext cx="5086185" cy="1121065"/>
          </a:xfrm>
        </p:spPr>
        <p:txBody>
          <a:bodyPr>
            <a:normAutofit fontScale="90000"/>
          </a:bodyPr>
          <a:lstStyle/>
          <a:p>
            <a:pPr>
              <a:lnSpc>
                <a:spcPct val="100000"/>
              </a:lnSpc>
            </a:pPr>
            <a:r>
              <a:rPr lang="en-US" b="1" dirty="0"/>
              <a:t>Why Should I Define The Sales Process? </a:t>
            </a:r>
          </a:p>
        </p:txBody>
      </p:sp>
      <p:sp>
        <p:nvSpPr>
          <p:cNvPr id="4" name="Rectangle 3"/>
          <p:cNvSpPr/>
          <p:nvPr/>
        </p:nvSpPr>
        <p:spPr>
          <a:xfrm>
            <a:off x="625138" y="1799999"/>
            <a:ext cx="2885726" cy="507831"/>
          </a:xfrm>
          <a:prstGeom prst="rect">
            <a:avLst/>
          </a:prstGeom>
        </p:spPr>
        <p:txBody>
          <a:bodyPr wrap="none">
            <a:spAutoFit/>
          </a:bodyPr>
          <a:lstStyle/>
          <a:p>
            <a:pPr>
              <a:lnSpc>
                <a:spcPct val="150000"/>
              </a:lnSpc>
            </a:pPr>
            <a:r>
              <a:rPr lang="en-US" dirty="0">
                <a:solidFill>
                  <a:schemeClr val="bg1">
                    <a:lumMod val="75000"/>
                  </a:schemeClr>
                </a:solidFill>
                <a:latin typeface="+mj-lt"/>
              </a:rPr>
              <a:t>HIGHER CONVERSION</a:t>
            </a:r>
          </a:p>
        </p:txBody>
      </p:sp>
      <p:sp>
        <p:nvSpPr>
          <p:cNvPr id="5" name="Rectangle 4"/>
          <p:cNvSpPr/>
          <p:nvPr/>
        </p:nvSpPr>
        <p:spPr>
          <a:xfrm>
            <a:off x="629696" y="2841330"/>
            <a:ext cx="4697047" cy="1661993"/>
          </a:xfrm>
          <a:prstGeom prst="rect">
            <a:avLst/>
          </a:prstGeom>
        </p:spPr>
        <p:txBody>
          <a:bodyPr wrap="square">
            <a:spAutoFit/>
          </a:bodyPr>
          <a:lstStyle/>
          <a:p>
            <a:r>
              <a:rPr lang="en-US" b="1" dirty="0">
                <a:solidFill>
                  <a:schemeClr val="tx2"/>
                </a:solidFill>
              </a:rPr>
              <a:t>Increase the conversion rate </a:t>
            </a:r>
          </a:p>
          <a:p>
            <a:r>
              <a:rPr lang="en-US" b="1" dirty="0">
                <a:solidFill>
                  <a:schemeClr val="tx2"/>
                </a:solidFill>
              </a:rPr>
              <a:t>and you increase sales. </a:t>
            </a:r>
          </a:p>
          <a:p>
            <a:endParaRPr lang="en-US" b="1" dirty="0">
              <a:solidFill>
                <a:schemeClr val="tx2"/>
              </a:solidFill>
            </a:endParaRPr>
          </a:p>
          <a:p>
            <a:r>
              <a:rPr lang="en-US" sz="1600" dirty="0">
                <a:solidFill>
                  <a:schemeClr val="tx1">
                    <a:lumMod val="65000"/>
                    <a:lumOff val="35000"/>
                  </a:schemeClr>
                </a:solidFill>
              </a:rPr>
              <a:t>By understanding the process in detail you can start to make it more efficient and add tools that will helps your sales team to better close deals. </a:t>
            </a:r>
          </a:p>
        </p:txBody>
      </p:sp>
      <p:sp>
        <p:nvSpPr>
          <p:cNvPr id="6" name="Rectangle 5"/>
          <p:cNvSpPr/>
          <p:nvPr/>
        </p:nvSpPr>
        <p:spPr>
          <a:xfrm>
            <a:off x="921795" y="5036823"/>
            <a:ext cx="4844824" cy="738664"/>
          </a:xfrm>
          <a:prstGeom prst="rect">
            <a:avLst/>
          </a:prstGeom>
        </p:spPr>
        <p:txBody>
          <a:bodyPr wrap="square">
            <a:spAutoFit/>
          </a:bodyPr>
          <a:lstStyle/>
          <a:p>
            <a:r>
              <a:rPr lang="en-US" sz="1400" dirty="0">
                <a:solidFill>
                  <a:schemeClr val="bg1"/>
                </a:solidFill>
              </a:rPr>
              <a:t>Tips: Make sure that your sales people make an effort to get to know prospects’ businesses better than any competitors</a:t>
            </a:r>
          </a:p>
        </p:txBody>
      </p:sp>
      <p:sp>
        <p:nvSpPr>
          <p:cNvPr id="7" name="Rectangle 6"/>
          <p:cNvSpPr/>
          <p:nvPr/>
        </p:nvSpPr>
        <p:spPr>
          <a:xfrm>
            <a:off x="6131859" y="0"/>
            <a:ext cx="606014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21298" r="20683"/>
          <a:stretch/>
        </p:blipFill>
        <p:spPr>
          <a:xfrm>
            <a:off x="6096000" y="0"/>
            <a:ext cx="6096000" cy="6858000"/>
          </a:xfrm>
          <a:prstGeom prst="rect">
            <a:avLst/>
          </a:prstGeom>
        </p:spPr>
      </p:pic>
      <p:grpSp>
        <p:nvGrpSpPr>
          <p:cNvPr id="11" name="Group 4"/>
          <p:cNvGrpSpPr>
            <a:grpSpLocks noChangeAspect="1"/>
          </p:cNvGrpSpPr>
          <p:nvPr/>
        </p:nvGrpSpPr>
        <p:grpSpPr bwMode="auto">
          <a:xfrm>
            <a:off x="395917" y="5269499"/>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6697022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764" y="867782"/>
            <a:ext cx="4622425" cy="721868"/>
          </a:xfrm>
        </p:spPr>
        <p:txBody>
          <a:bodyPr anchor="t">
            <a:normAutofit/>
          </a:bodyPr>
          <a:lstStyle/>
          <a:p>
            <a:pPr>
              <a:lnSpc>
                <a:spcPct val="100000"/>
              </a:lnSpc>
            </a:pPr>
            <a:r>
              <a:rPr lang="en-US" b="1" dirty="0"/>
              <a:t>Blog Article</a:t>
            </a:r>
          </a:p>
        </p:txBody>
      </p:sp>
      <p:sp>
        <p:nvSpPr>
          <p:cNvPr id="4" name="Rectangle 3"/>
          <p:cNvSpPr/>
          <p:nvPr/>
        </p:nvSpPr>
        <p:spPr>
          <a:xfrm>
            <a:off x="603764" y="1329586"/>
            <a:ext cx="2593980" cy="458202"/>
          </a:xfrm>
          <a:prstGeom prst="rect">
            <a:avLst/>
          </a:prstGeom>
        </p:spPr>
        <p:txBody>
          <a:bodyPr wrap="none">
            <a:spAutoFit/>
          </a:bodyPr>
          <a:lstStyle/>
          <a:p>
            <a:pPr>
              <a:lnSpc>
                <a:spcPct val="150000"/>
              </a:lnSpc>
            </a:pPr>
            <a:r>
              <a:rPr lang="en-US" dirty="0">
                <a:solidFill>
                  <a:schemeClr val="bg1">
                    <a:lumMod val="75000"/>
                  </a:schemeClr>
                </a:solidFill>
                <a:latin typeface="+mj-lt"/>
              </a:rPr>
              <a:t>MARKETING TOOLS</a:t>
            </a:r>
          </a:p>
        </p:txBody>
      </p:sp>
      <p:sp>
        <p:nvSpPr>
          <p:cNvPr id="5" name="Rectangle 4"/>
          <p:cNvSpPr/>
          <p:nvPr/>
        </p:nvSpPr>
        <p:spPr>
          <a:xfrm>
            <a:off x="618512" y="4592158"/>
            <a:ext cx="3967556" cy="830997"/>
          </a:xfrm>
          <a:prstGeom prst="rect">
            <a:avLst/>
          </a:prstGeom>
        </p:spPr>
        <p:txBody>
          <a:bodyPr wrap="square">
            <a:spAutoFit/>
          </a:bodyPr>
          <a:lstStyle/>
          <a:p>
            <a:r>
              <a:rPr lang="en-US" sz="1600" dirty="0">
                <a:solidFill>
                  <a:schemeClr val="tx1">
                    <a:lumMod val="65000"/>
                    <a:lumOff val="35000"/>
                  </a:schemeClr>
                </a:solidFill>
              </a:rPr>
              <a:t>Craft sales emails and add a link to an article that is a good fit to move the opportunity forward. </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81650" y="996744"/>
            <a:ext cx="5475063" cy="300840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1650" y="4100053"/>
            <a:ext cx="2809875" cy="2075737"/>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43925" y="4100052"/>
            <a:ext cx="2512788" cy="2075737"/>
          </a:xfrm>
          <a:prstGeom prst="rect">
            <a:avLst/>
          </a:prstGeom>
        </p:spPr>
      </p:pic>
      <p:grpSp>
        <p:nvGrpSpPr>
          <p:cNvPr id="6" name="Group 5"/>
          <p:cNvGrpSpPr/>
          <p:nvPr/>
        </p:nvGrpSpPr>
        <p:grpSpPr>
          <a:xfrm>
            <a:off x="723197" y="2328239"/>
            <a:ext cx="914400" cy="914400"/>
            <a:chOff x="723198" y="2553322"/>
            <a:chExt cx="1285875" cy="1281075"/>
          </a:xfrm>
        </p:grpSpPr>
        <p:grpSp>
          <p:nvGrpSpPr>
            <p:cNvPr id="7" name="Group 4"/>
            <p:cNvGrpSpPr>
              <a:grpSpLocks noChangeAspect="1"/>
            </p:cNvGrpSpPr>
            <p:nvPr/>
          </p:nvGrpSpPr>
          <p:grpSpPr bwMode="auto">
            <a:xfrm>
              <a:off x="953753" y="2836982"/>
              <a:ext cx="824764" cy="743250"/>
              <a:chOff x="1440" y="-2"/>
              <a:chExt cx="4796" cy="4322"/>
            </a:xfrm>
          </p:grpSpPr>
          <p:sp>
            <p:nvSpPr>
              <p:cNvPr id="11" name="Freeform 5"/>
              <p:cNvSpPr>
                <a:spLocks/>
              </p:cNvSpPr>
              <p:nvPr/>
            </p:nvSpPr>
            <p:spPr bwMode="auto">
              <a:xfrm>
                <a:off x="5708" y="-2"/>
                <a:ext cx="528" cy="844"/>
              </a:xfrm>
              <a:custGeom>
                <a:avLst/>
                <a:gdLst>
                  <a:gd name="T0" fmla="*/ 528 w 528"/>
                  <a:gd name="T1" fmla="*/ 0 h 844"/>
                  <a:gd name="T2" fmla="*/ 528 w 528"/>
                  <a:gd name="T3" fmla="*/ 633 h 844"/>
                  <a:gd name="T4" fmla="*/ 0 w 528"/>
                  <a:gd name="T5" fmla="*/ 844 h 844"/>
                  <a:gd name="T6" fmla="*/ 212 w 528"/>
                  <a:gd name="T7" fmla="*/ 0 h 844"/>
                  <a:gd name="T8" fmla="*/ 528 w 528"/>
                  <a:gd name="T9" fmla="*/ 0 h 844"/>
                </a:gdLst>
                <a:ahLst/>
                <a:cxnLst>
                  <a:cxn ang="0">
                    <a:pos x="T0" y="T1"/>
                  </a:cxn>
                  <a:cxn ang="0">
                    <a:pos x="T2" y="T3"/>
                  </a:cxn>
                  <a:cxn ang="0">
                    <a:pos x="T4" y="T5"/>
                  </a:cxn>
                  <a:cxn ang="0">
                    <a:pos x="T6" y="T7"/>
                  </a:cxn>
                  <a:cxn ang="0">
                    <a:pos x="T8" y="T9"/>
                  </a:cxn>
                </a:cxnLst>
                <a:rect l="0" t="0" r="r" b="b"/>
                <a:pathLst>
                  <a:path w="528" h="844">
                    <a:moveTo>
                      <a:pt x="528" y="0"/>
                    </a:moveTo>
                    <a:lnTo>
                      <a:pt x="528" y="633"/>
                    </a:lnTo>
                    <a:lnTo>
                      <a:pt x="0" y="844"/>
                    </a:lnTo>
                    <a:lnTo>
                      <a:pt x="212" y="0"/>
                    </a:lnTo>
                    <a:lnTo>
                      <a:pt x="528"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4311" y="-2"/>
                <a:ext cx="1609" cy="844"/>
              </a:xfrm>
              <a:custGeom>
                <a:avLst/>
                <a:gdLst>
                  <a:gd name="T0" fmla="*/ 1609 w 1609"/>
                  <a:gd name="T1" fmla="*/ 0 h 844"/>
                  <a:gd name="T2" fmla="*/ 1609 w 1609"/>
                  <a:gd name="T3" fmla="*/ 844 h 844"/>
                  <a:gd name="T4" fmla="*/ 0 w 1609"/>
                  <a:gd name="T5" fmla="*/ 844 h 844"/>
                  <a:gd name="T6" fmla="*/ 212 w 1609"/>
                  <a:gd name="T7" fmla="*/ 0 h 844"/>
                  <a:gd name="T8" fmla="*/ 1609 w 1609"/>
                  <a:gd name="T9" fmla="*/ 0 h 844"/>
                </a:gdLst>
                <a:ahLst/>
                <a:cxnLst>
                  <a:cxn ang="0">
                    <a:pos x="T0" y="T1"/>
                  </a:cxn>
                  <a:cxn ang="0">
                    <a:pos x="T2" y="T3"/>
                  </a:cxn>
                  <a:cxn ang="0">
                    <a:pos x="T4" y="T5"/>
                  </a:cxn>
                  <a:cxn ang="0">
                    <a:pos x="T6" y="T7"/>
                  </a:cxn>
                  <a:cxn ang="0">
                    <a:pos x="T8" y="T9"/>
                  </a:cxn>
                </a:cxnLst>
                <a:rect l="0" t="0" r="r" b="b"/>
                <a:pathLst>
                  <a:path w="1609" h="844">
                    <a:moveTo>
                      <a:pt x="1609" y="0"/>
                    </a:moveTo>
                    <a:lnTo>
                      <a:pt x="1609" y="844"/>
                    </a:lnTo>
                    <a:lnTo>
                      <a:pt x="0" y="844"/>
                    </a:lnTo>
                    <a:lnTo>
                      <a:pt x="212" y="0"/>
                    </a:lnTo>
                    <a:lnTo>
                      <a:pt x="1609" y="0"/>
                    </a:ln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440" y="-2"/>
                <a:ext cx="3083" cy="844"/>
              </a:xfrm>
              <a:custGeom>
                <a:avLst/>
                <a:gdLst>
                  <a:gd name="T0" fmla="*/ 0 w 3083"/>
                  <a:gd name="T1" fmla="*/ 0 h 844"/>
                  <a:gd name="T2" fmla="*/ 0 w 3083"/>
                  <a:gd name="T3" fmla="*/ 633 h 844"/>
                  <a:gd name="T4" fmla="*/ 316 w 3083"/>
                  <a:gd name="T5" fmla="*/ 844 h 844"/>
                  <a:gd name="T6" fmla="*/ 3083 w 3083"/>
                  <a:gd name="T7" fmla="*/ 844 h 844"/>
                  <a:gd name="T8" fmla="*/ 3083 w 3083"/>
                  <a:gd name="T9" fmla="*/ 0 h 844"/>
                  <a:gd name="T10" fmla="*/ 0 w 3083"/>
                  <a:gd name="T11" fmla="*/ 0 h 844"/>
                </a:gdLst>
                <a:ahLst/>
                <a:cxnLst>
                  <a:cxn ang="0">
                    <a:pos x="T0" y="T1"/>
                  </a:cxn>
                  <a:cxn ang="0">
                    <a:pos x="T2" y="T3"/>
                  </a:cxn>
                  <a:cxn ang="0">
                    <a:pos x="T4" y="T5"/>
                  </a:cxn>
                  <a:cxn ang="0">
                    <a:pos x="T6" y="T7"/>
                  </a:cxn>
                  <a:cxn ang="0">
                    <a:pos x="T8" y="T9"/>
                  </a:cxn>
                  <a:cxn ang="0">
                    <a:pos x="T10" y="T11"/>
                  </a:cxn>
                </a:cxnLst>
                <a:rect l="0" t="0" r="r" b="b"/>
                <a:pathLst>
                  <a:path w="3083" h="844">
                    <a:moveTo>
                      <a:pt x="0" y="0"/>
                    </a:moveTo>
                    <a:lnTo>
                      <a:pt x="0" y="633"/>
                    </a:lnTo>
                    <a:lnTo>
                      <a:pt x="316" y="844"/>
                    </a:lnTo>
                    <a:lnTo>
                      <a:pt x="3083" y="844"/>
                    </a:lnTo>
                    <a:lnTo>
                      <a:pt x="3083" y="0"/>
                    </a:lnTo>
                    <a:lnTo>
                      <a:pt x="0"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5497" y="631"/>
                <a:ext cx="739" cy="3689"/>
              </a:xfrm>
              <a:custGeom>
                <a:avLst/>
                <a:gdLst>
                  <a:gd name="T0" fmla="*/ 739 w 739"/>
                  <a:gd name="T1" fmla="*/ 0 h 3689"/>
                  <a:gd name="T2" fmla="*/ 739 w 739"/>
                  <a:gd name="T3" fmla="*/ 3689 h 3689"/>
                  <a:gd name="T4" fmla="*/ 423 w 739"/>
                  <a:gd name="T5" fmla="*/ 3689 h 3689"/>
                  <a:gd name="T6" fmla="*/ 0 w 739"/>
                  <a:gd name="T7" fmla="*/ 1844 h 3689"/>
                  <a:gd name="T8" fmla="*/ 423 w 739"/>
                  <a:gd name="T9" fmla="*/ 0 h 3689"/>
                  <a:gd name="T10" fmla="*/ 739 w 739"/>
                  <a:gd name="T11" fmla="*/ 0 h 3689"/>
                </a:gdLst>
                <a:ahLst/>
                <a:cxnLst>
                  <a:cxn ang="0">
                    <a:pos x="T0" y="T1"/>
                  </a:cxn>
                  <a:cxn ang="0">
                    <a:pos x="T2" y="T3"/>
                  </a:cxn>
                  <a:cxn ang="0">
                    <a:pos x="T4" y="T5"/>
                  </a:cxn>
                  <a:cxn ang="0">
                    <a:pos x="T6" y="T7"/>
                  </a:cxn>
                  <a:cxn ang="0">
                    <a:pos x="T8" y="T9"/>
                  </a:cxn>
                  <a:cxn ang="0">
                    <a:pos x="T10" y="T11"/>
                  </a:cxn>
                </a:cxnLst>
                <a:rect l="0" t="0" r="r" b="b"/>
                <a:pathLst>
                  <a:path w="739" h="3689">
                    <a:moveTo>
                      <a:pt x="739" y="0"/>
                    </a:moveTo>
                    <a:lnTo>
                      <a:pt x="739" y="3689"/>
                    </a:lnTo>
                    <a:lnTo>
                      <a:pt x="423" y="3689"/>
                    </a:lnTo>
                    <a:lnTo>
                      <a:pt x="0" y="1844"/>
                    </a:lnTo>
                    <a:lnTo>
                      <a:pt x="423" y="0"/>
                    </a:lnTo>
                    <a:lnTo>
                      <a:pt x="739" y="0"/>
                    </a:lnTo>
                    <a:close/>
                  </a:path>
                </a:pathLst>
              </a:custGeom>
              <a:solidFill>
                <a:srgbClr val="A0F6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9"/>
              <p:cNvSpPr>
                <a:spLocks noChangeArrowheads="1"/>
              </p:cNvSpPr>
              <p:nvPr/>
            </p:nvSpPr>
            <p:spPr bwMode="auto">
              <a:xfrm>
                <a:off x="1440" y="631"/>
                <a:ext cx="4480" cy="3689"/>
              </a:xfrm>
              <a:prstGeom prst="rect">
                <a:avLst/>
              </a:prstGeom>
              <a:solidFill>
                <a:srgbClr val="D0FB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10"/>
              <p:cNvSpPr>
                <a:spLocks noChangeArrowheads="1"/>
              </p:cNvSpPr>
              <p:nvPr/>
            </p:nvSpPr>
            <p:spPr bwMode="auto">
              <a:xfrm>
                <a:off x="5117" y="210"/>
                <a:ext cx="209"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1"/>
              <p:cNvSpPr>
                <a:spLocks noChangeArrowheads="1"/>
              </p:cNvSpPr>
              <p:nvPr/>
            </p:nvSpPr>
            <p:spPr bwMode="auto">
              <a:xfrm>
                <a:off x="4684" y="210"/>
                <a:ext cx="211"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2"/>
              <p:cNvSpPr>
                <a:spLocks noChangeArrowheads="1"/>
              </p:cNvSpPr>
              <p:nvPr/>
            </p:nvSpPr>
            <p:spPr bwMode="auto">
              <a:xfrm>
                <a:off x="5547" y="210"/>
                <a:ext cx="212" cy="211"/>
              </a:xfrm>
              <a:prstGeom prst="ellipse">
                <a:avLst/>
              </a:prstGeom>
              <a:solidFill>
                <a:srgbClr val="78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2213" y="1291"/>
                <a:ext cx="977" cy="777"/>
              </a:xfrm>
              <a:custGeom>
                <a:avLst/>
                <a:gdLst>
                  <a:gd name="T0" fmla="*/ 134 w 485"/>
                  <a:gd name="T1" fmla="*/ 384 h 386"/>
                  <a:gd name="T2" fmla="*/ 129 w 485"/>
                  <a:gd name="T3" fmla="*/ 384 h 386"/>
                  <a:gd name="T4" fmla="*/ 97 w 485"/>
                  <a:gd name="T5" fmla="*/ 356 h 386"/>
                  <a:gd name="T6" fmla="*/ 6 w 485"/>
                  <a:gd name="T7" fmla="*/ 55 h 386"/>
                  <a:gd name="T8" fmla="*/ 33 w 485"/>
                  <a:gd name="T9" fmla="*/ 6 h 386"/>
                  <a:gd name="T10" fmla="*/ 82 w 485"/>
                  <a:gd name="T11" fmla="*/ 32 h 386"/>
                  <a:gd name="T12" fmla="*/ 146 w 485"/>
                  <a:gd name="T13" fmla="*/ 248 h 386"/>
                  <a:gd name="T14" fmla="*/ 209 w 485"/>
                  <a:gd name="T15" fmla="*/ 144 h 386"/>
                  <a:gd name="T16" fmla="*/ 242 w 485"/>
                  <a:gd name="T17" fmla="*/ 125 h 386"/>
                  <a:gd name="T18" fmla="*/ 276 w 485"/>
                  <a:gd name="T19" fmla="*/ 144 h 386"/>
                  <a:gd name="T20" fmla="*/ 339 w 485"/>
                  <a:gd name="T21" fmla="*/ 248 h 386"/>
                  <a:gd name="T22" fmla="*/ 403 w 485"/>
                  <a:gd name="T23" fmla="*/ 32 h 386"/>
                  <a:gd name="T24" fmla="*/ 452 w 485"/>
                  <a:gd name="T25" fmla="*/ 6 h 386"/>
                  <a:gd name="T26" fmla="*/ 478 w 485"/>
                  <a:gd name="T27" fmla="*/ 55 h 386"/>
                  <a:gd name="T28" fmla="*/ 388 w 485"/>
                  <a:gd name="T29" fmla="*/ 356 h 386"/>
                  <a:gd name="T30" fmla="*/ 355 w 485"/>
                  <a:gd name="T31" fmla="*/ 384 h 386"/>
                  <a:gd name="T32" fmla="*/ 317 w 485"/>
                  <a:gd name="T33" fmla="*/ 365 h 386"/>
                  <a:gd name="T34" fmla="*/ 242 w 485"/>
                  <a:gd name="T35" fmla="*/ 241 h 386"/>
                  <a:gd name="T36" fmla="*/ 168 w 485"/>
                  <a:gd name="T37" fmla="*/ 365 h 386"/>
                  <a:gd name="T38" fmla="*/ 134 w 485"/>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5" h="386">
                    <a:moveTo>
                      <a:pt x="134" y="384"/>
                    </a:moveTo>
                    <a:cubicBezTo>
                      <a:pt x="133" y="384"/>
                      <a:pt x="131" y="384"/>
                      <a:pt x="129" y="384"/>
                    </a:cubicBezTo>
                    <a:cubicBezTo>
                      <a:pt x="114" y="382"/>
                      <a:pt x="101" y="371"/>
                      <a:pt x="97" y="356"/>
                    </a:cubicBezTo>
                    <a:cubicBezTo>
                      <a:pt x="6" y="55"/>
                      <a:pt x="6" y="55"/>
                      <a:pt x="6" y="55"/>
                    </a:cubicBezTo>
                    <a:cubicBezTo>
                      <a:pt x="0" y="34"/>
                      <a:pt x="12" y="12"/>
                      <a:pt x="33" y="6"/>
                    </a:cubicBezTo>
                    <a:cubicBezTo>
                      <a:pt x="53" y="0"/>
                      <a:pt x="75" y="11"/>
                      <a:pt x="82" y="32"/>
                    </a:cubicBezTo>
                    <a:cubicBezTo>
                      <a:pt x="146" y="248"/>
                      <a:pt x="146" y="248"/>
                      <a:pt x="146" y="248"/>
                    </a:cubicBezTo>
                    <a:cubicBezTo>
                      <a:pt x="209" y="144"/>
                      <a:pt x="209" y="144"/>
                      <a:pt x="209" y="144"/>
                    </a:cubicBezTo>
                    <a:cubicBezTo>
                      <a:pt x="216" y="132"/>
                      <a:pt x="229" y="125"/>
                      <a:pt x="242" y="125"/>
                    </a:cubicBezTo>
                    <a:cubicBezTo>
                      <a:pt x="256" y="125"/>
                      <a:pt x="269" y="132"/>
                      <a:pt x="276" y="144"/>
                    </a:cubicBezTo>
                    <a:cubicBezTo>
                      <a:pt x="339" y="248"/>
                      <a:pt x="339" y="248"/>
                      <a:pt x="339" y="248"/>
                    </a:cubicBezTo>
                    <a:cubicBezTo>
                      <a:pt x="403" y="32"/>
                      <a:pt x="403" y="32"/>
                      <a:pt x="403" y="32"/>
                    </a:cubicBezTo>
                    <a:cubicBezTo>
                      <a:pt x="409" y="11"/>
                      <a:pt x="431" y="0"/>
                      <a:pt x="452" y="6"/>
                    </a:cubicBezTo>
                    <a:cubicBezTo>
                      <a:pt x="473" y="12"/>
                      <a:pt x="485" y="34"/>
                      <a:pt x="478" y="55"/>
                    </a:cubicBezTo>
                    <a:cubicBezTo>
                      <a:pt x="388" y="356"/>
                      <a:pt x="388" y="356"/>
                      <a:pt x="388" y="356"/>
                    </a:cubicBezTo>
                    <a:cubicBezTo>
                      <a:pt x="384"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3276" y="1291"/>
                <a:ext cx="975" cy="777"/>
              </a:xfrm>
              <a:custGeom>
                <a:avLst/>
                <a:gdLst>
                  <a:gd name="T0" fmla="*/ 134 w 484"/>
                  <a:gd name="T1" fmla="*/ 384 h 386"/>
                  <a:gd name="T2" fmla="*/ 129 w 484"/>
                  <a:gd name="T3" fmla="*/ 384 h 386"/>
                  <a:gd name="T4" fmla="*/ 96 w 484"/>
                  <a:gd name="T5" fmla="*/ 356 h 386"/>
                  <a:gd name="T6" fmla="*/ 6 w 484"/>
                  <a:gd name="T7" fmla="*/ 55 h 386"/>
                  <a:gd name="T8" fmla="*/ 32 w 484"/>
                  <a:gd name="T9" fmla="*/ 6 h 386"/>
                  <a:gd name="T10" fmla="*/ 81 w 484"/>
                  <a:gd name="T11" fmla="*/ 32 h 386"/>
                  <a:gd name="T12" fmla="*/ 146 w 484"/>
                  <a:gd name="T13" fmla="*/ 248 h 386"/>
                  <a:gd name="T14" fmla="*/ 208 w 484"/>
                  <a:gd name="T15" fmla="*/ 144 h 386"/>
                  <a:gd name="T16" fmla="*/ 242 w 484"/>
                  <a:gd name="T17" fmla="*/ 125 h 386"/>
                  <a:gd name="T18" fmla="*/ 276 w 484"/>
                  <a:gd name="T19" fmla="*/ 144 h 386"/>
                  <a:gd name="T20" fmla="*/ 338 w 484"/>
                  <a:gd name="T21" fmla="*/ 248 h 386"/>
                  <a:gd name="T22" fmla="*/ 403 w 484"/>
                  <a:gd name="T23" fmla="*/ 32 h 386"/>
                  <a:gd name="T24" fmla="*/ 452 w 484"/>
                  <a:gd name="T25" fmla="*/ 6 h 386"/>
                  <a:gd name="T26" fmla="*/ 478 w 484"/>
                  <a:gd name="T27" fmla="*/ 55 h 386"/>
                  <a:gd name="T28" fmla="*/ 388 w 484"/>
                  <a:gd name="T29" fmla="*/ 356 h 386"/>
                  <a:gd name="T30" fmla="*/ 355 w 484"/>
                  <a:gd name="T31" fmla="*/ 384 h 386"/>
                  <a:gd name="T32" fmla="*/ 317 w 484"/>
                  <a:gd name="T33" fmla="*/ 365 h 386"/>
                  <a:gd name="T34" fmla="*/ 242 w 484"/>
                  <a:gd name="T35" fmla="*/ 241 h 386"/>
                  <a:gd name="T36" fmla="*/ 168 w 484"/>
                  <a:gd name="T37" fmla="*/ 365 h 386"/>
                  <a:gd name="T38" fmla="*/ 134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134" y="384"/>
                    </a:moveTo>
                    <a:cubicBezTo>
                      <a:pt x="132" y="384"/>
                      <a:pt x="131" y="384"/>
                      <a:pt x="129" y="384"/>
                    </a:cubicBezTo>
                    <a:cubicBezTo>
                      <a:pt x="114" y="382"/>
                      <a:pt x="101" y="371"/>
                      <a:pt x="96" y="356"/>
                    </a:cubicBezTo>
                    <a:cubicBezTo>
                      <a:pt x="6" y="55"/>
                      <a:pt x="6" y="55"/>
                      <a:pt x="6" y="55"/>
                    </a:cubicBezTo>
                    <a:cubicBezTo>
                      <a:pt x="0" y="34"/>
                      <a:pt x="12" y="12"/>
                      <a:pt x="32" y="6"/>
                    </a:cubicBezTo>
                    <a:cubicBezTo>
                      <a:pt x="53" y="0"/>
                      <a:pt x="75" y="11"/>
                      <a:pt x="81" y="32"/>
                    </a:cubicBezTo>
                    <a:cubicBezTo>
                      <a:pt x="146" y="248"/>
                      <a:pt x="146" y="248"/>
                      <a:pt x="146" y="248"/>
                    </a:cubicBezTo>
                    <a:cubicBezTo>
                      <a:pt x="208" y="144"/>
                      <a:pt x="208" y="144"/>
                      <a:pt x="208" y="144"/>
                    </a:cubicBezTo>
                    <a:cubicBezTo>
                      <a:pt x="216" y="132"/>
                      <a:pt x="228" y="125"/>
                      <a:pt x="242" y="125"/>
                    </a:cubicBezTo>
                    <a:cubicBezTo>
                      <a:pt x="256" y="125"/>
                      <a:pt x="269" y="132"/>
                      <a:pt x="276" y="144"/>
                    </a:cubicBezTo>
                    <a:cubicBezTo>
                      <a:pt x="338" y="248"/>
                      <a:pt x="338" y="248"/>
                      <a:pt x="338" y="248"/>
                    </a:cubicBezTo>
                    <a:cubicBezTo>
                      <a:pt x="403" y="32"/>
                      <a:pt x="403" y="32"/>
                      <a:pt x="403" y="32"/>
                    </a:cubicBezTo>
                    <a:cubicBezTo>
                      <a:pt x="409" y="11"/>
                      <a:pt x="431" y="0"/>
                      <a:pt x="452" y="6"/>
                    </a:cubicBezTo>
                    <a:cubicBezTo>
                      <a:pt x="473" y="12"/>
                      <a:pt x="484" y="34"/>
                      <a:pt x="478" y="55"/>
                    </a:cubicBezTo>
                    <a:cubicBezTo>
                      <a:pt x="388" y="356"/>
                      <a:pt x="388" y="356"/>
                      <a:pt x="388" y="356"/>
                    </a:cubicBezTo>
                    <a:cubicBezTo>
                      <a:pt x="383"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p:cNvSpPr>
              <p:nvPr/>
            </p:nvSpPr>
            <p:spPr bwMode="auto">
              <a:xfrm>
                <a:off x="4339" y="1291"/>
                <a:ext cx="975" cy="777"/>
              </a:xfrm>
              <a:custGeom>
                <a:avLst/>
                <a:gdLst>
                  <a:gd name="T0" fmla="*/ 350 w 484"/>
                  <a:gd name="T1" fmla="*/ 384 h 386"/>
                  <a:gd name="T2" fmla="*/ 316 w 484"/>
                  <a:gd name="T3" fmla="*/ 365 h 386"/>
                  <a:gd name="T4" fmla="*/ 242 w 484"/>
                  <a:gd name="T5" fmla="*/ 241 h 386"/>
                  <a:gd name="T6" fmla="*/ 167 w 484"/>
                  <a:gd name="T7" fmla="*/ 365 h 386"/>
                  <a:gd name="T8" fmla="*/ 129 w 484"/>
                  <a:gd name="T9" fmla="*/ 384 h 386"/>
                  <a:gd name="T10" fmla="*/ 96 w 484"/>
                  <a:gd name="T11" fmla="*/ 356 h 386"/>
                  <a:gd name="T12" fmla="*/ 6 w 484"/>
                  <a:gd name="T13" fmla="*/ 55 h 386"/>
                  <a:gd name="T14" fmla="*/ 32 w 484"/>
                  <a:gd name="T15" fmla="*/ 6 h 386"/>
                  <a:gd name="T16" fmla="*/ 81 w 484"/>
                  <a:gd name="T17" fmla="*/ 32 h 386"/>
                  <a:gd name="T18" fmla="*/ 146 w 484"/>
                  <a:gd name="T19" fmla="*/ 248 h 386"/>
                  <a:gd name="T20" fmla="*/ 208 w 484"/>
                  <a:gd name="T21" fmla="*/ 144 h 386"/>
                  <a:gd name="T22" fmla="*/ 242 w 484"/>
                  <a:gd name="T23" fmla="*/ 125 h 386"/>
                  <a:gd name="T24" fmla="*/ 276 w 484"/>
                  <a:gd name="T25" fmla="*/ 144 h 386"/>
                  <a:gd name="T26" fmla="*/ 338 w 484"/>
                  <a:gd name="T27" fmla="*/ 248 h 386"/>
                  <a:gd name="T28" fmla="*/ 403 w 484"/>
                  <a:gd name="T29" fmla="*/ 32 h 386"/>
                  <a:gd name="T30" fmla="*/ 452 w 484"/>
                  <a:gd name="T31" fmla="*/ 6 h 386"/>
                  <a:gd name="T32" fmla="*/ 478 w 484"/>
                  <a:gd name="T33" fmla="*/ 55 h 386"/>
                  <a:gd name="T34" fmla="*/ 388 w 484"/>
                  <a:gd name="T35" fmla="*/ 356 h 386"/>
                  <a:gd name="T36" fmla="*/ 355 w 484"/>
                  <a:gd name="T37" fmla="*/ 384 h 386"/>
                  <a:gd name="T38" fmla="*/ 350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350" y="384"/>
                    </a:moveTo>
                    <a:cubicBezTo>
                      <a:pt x="336" y="384"/>
                      <a:pt x="323" y="377"/>
                      <a:pt x="316" y="365"/>
                    </a:cubicBezTo>
                    <a:cubicBezTo>
                      <a:pt x="242" y="241"/>
                      <a:pt x="242" y="241"/>
                      <a:pt x="242" y="241"/>
                    </a:cubicBezTo>
                    <a:cubicBezTo>
                      <a:pt x="167" y="365"/>
                      <a:pt x="167" y="365"/>
                      <a:pt x="167" y="365"/>
                    </a:cubicBezTo>
                    <a:cubicBezTo>
                      <a:pt x="159" y="378"/>
                      <a:pt x="144" y="386"/>
                      <a:pt x="129" y="384"/>
                    </a:cubicBezTo>
                    <a:cubicBezTo>
                      <a:pt x="113" y="382"/>
                      <a:pt x="101" y="371"/>
                      <a:pt x="96" y="356"/>
                    </a:cubicBezTo>
                    <a:cubicBezTo>
                      <a:pt x="6" y="55"/>
                      <a:pt x="6" y="55"/>
                      <a:pt x="6" y="55"/>
                    </a:cubicBezTo>
                    <a:cubicBezTo>
                      <a:pt x="0" y="34"/>
                      <a:pt x="11" y="12"/>
                      <a:pt x="32" y="6"/>
                    </a:cubicBezTo>
                    <a:cubicBezTo>
                      <a:pt x="53" y="0"/>
                      <a:pt x="75" y="11"/>
                      <a:pt x="81" y="32"/>
                    </a:cubicBezTo>
                    <a:cubicBezTo>
                      <a:pt x="146" y="248"/>
                      <a:pt x="146" y="248"/>
                      <a:pt x="146" y="248"/>
                    </a:cubicBezTo>
                    <a:cubicBezTo>
                      <a:pt x="208" y="144"/>
                      <a:pt x="208" y="144"/>
                      <a:pt x="208" y="144"/>
                    </a:cubicBezTo>
                    <a:cubicBezTo>
                      <a:pt x="215" y="132"/>
                      <a:pt x="228" y="125"/>
                      <a:pt x="242" y="125"/>
                    </a:cubicBezTo>
                    <a:cubicBezTo>
                      <a:pt x="256" y="125"/>
                      <a:pt x="268" y="132"/>
                      <a:pt x="276" y="144"/>
                    </a:cubicBezTo>
                    <a:cubicBezTo>
                      <a:pt x="338" y="248"/>
                      <a:pt x="338" y="248"/>
                      <a:pt x="338" y="248"/>
                    </a:cubicBezTo>
                    <a:cubicBezTo>
                      <a:pt x="403" y="32"/>
                      <a:pt x="403" y="32"/>
                      <a:pt x="403" y="32"/>
                    </a:cubicBezTo>
                    <a:cubicBezTo>
                      <a:pt x="409" y="11"/>
                      <a:pt x="431" y="0"/>
                      <a:pt x="452" y="6"/>
                    </a:cubicBezTo>
                    <a:cubicBezTo>
                      <a:pt x="472" y="12"/>
                      <a:pt x="484" y="34"/>
                      <a:pt x="478" y="55"/>
                    </a:cubicBezTo>
                    <a:cubicBezTo>
                      <a:pt x="388" y="356"/>
                      <a:pt x="388" y="356"/>
                      <a:pt x="388" y="356"/>
                    </a:cubicBezTo>
                    <a:cubicBezTo>
                      <a:pt x="383" y="371"/>
                      <a:pt x="370" y="382"/>
                      <a:pt x="355" y="384"/>
                    </a:cubicBezTo>
                    <a:cubicBezTo>
                      <a:pt x="353" y="384"/>
                      <a:pt x="352" y="384"/>
                      <a:pt x="350"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302" y="2514"/>
                <a:ext cx="421" cy="420"/>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7"/>
              <p:cNvSpPr>
                <a:spLocks noChangeArrowheads="1"/>
              </p:cNvSpPr>
              <p:nvPr/>
            </p:nvSpPr>
            <p:spPr bwMode="auto">
              <a:xfrm>
                <a:off x="2302" y="3251"/>
                <a:ext cx="421" cy="421"/>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8"/>
              <p:cNvSpPr>
                <a:spLocks/>
              </p:cNvSpPr>
              <p:nvPr/>
            </p:nvSpPr>
            <p:spPr bwMode="auto">
              <a:xfrm>
                <a:off x="4831" y="2644"/>
                <a:ext cx="475" cy="158"/>
              </a:xfrm>
              <a:custGeom>
                <a:avLst/>
                <a:gdLst>
                  <a:gd name="T0" fmla="*/ 196 w 236"/>
                  <a:gd name="T1" fmla="*/ 78 h 78"/>
                  <a:gd name="T2" fmla="*/ 39 w 236"/>
                  <a:gd name="T3" fmla="*/ 78 h 78"/>
                  <a:gd name="T4" fmla="*/ 0 w 236"/>
                  <a:gd name="T5" fmla="*/ 39 h 78"/>
                  <a:gd name="T6" fmla="*/ 39 w 236"/>
                  <a:gd name="T7" fmla="*/ 0 h 78"/>
                  <a:gd name="T8" fmla="*/ 196 w 236"/>
                  <a:gd name="T9" fmla="*/ 0 h 78"/>
                  <a:gd name="T10" fmla="*/ 236 w 236"/>
                  <a:gd name="T11" fmla="*/ 39 h 78"/>
                  <a:gd name="T12" fmla="*/ 196 w 23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236" h="78">
                    <a:moveTo>
                      <a:pt x="196" y="78"/>
                    </a:moveTo>
                    <a:cubicBezTo>
                      <a:pt x="39" y="78"/>
                      <a:pt x="39" y="78"/>
                      <a:pt x="39" y="78"/>
                    </a:cubicBezTo>
                    <a:cubicBezTo>
                      <a:pt x="18" y="78"/>
                      <a:pt x="0" y="61"/>
                      <a:pt x="0" y="39"/>
                    </a:cubicBezTo>
                    <a:cubicBezTo>
                      <a:pt x="0" y="18"/>
                      <a:pt x="18" y="0"/>
                      <a:pt x="39" y="0"/>
                    </a:cubicBezTo>
                    <a:cubicBezTo>
                      <a:pt x="196" y="0"/>
                      <a:pt x="196" y="0"/>
                      <a:pt x="196" y="0"/>
                    </a:cubicBezTo>
                    <a:cubicBezTo>
                      <a:pt x="218" y="0"/>
                      <a:pt x="236" y="18"/>
                      <a:pt x="236" y="39"/>
                    </a:cubicBezTo>
                    <a:cubicBezTo>
                      <a:pt x="236" y="61"/>
                      <a:pt x="218" y="78"/>
                      <a:pt x="196"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9"/>
              <p:cNvSpPr>
                <a:spLocks/>
              </p:cNvSpPr>
              <p:nvPr/>
            </p:nvSpPr>
            <p:spPr bwMode="auto">
              <a:xfrm>
                <a:off x="2960" y="2644"/>
                <a:ext cx="1714" cy="158"/>
              </a:xfrm>
              <a:custGeom>
                <a:avLst/>
                <a:gdLst>
                  <a:gd name="T0" fmla="*/ 811 w 851"/>
                  <a:gd name="T1" fmla="*/ 78 h 78"/>
                  <a:gd name="T2" fmla="*/ 39 w 851"/>
                  <a:gd name="T3" fmla="*/ 78 h 78"/>
                  <a:gd name="T4" fmla="*/ 0 w 851"/>
                  <a:gd name="T5" fmla="*/ 39 h 78"/>
                  <a:gd name="T6" fmla="*/ 39 w 851"/>
                  <a:gd name="T7" fmla="*/ 0 h 78"/>
                  <a:gd name="T8" fmla="*/ 811 w 851"/>
                  <a:gd name="T9" fmla="*/ 0 h 78"/>
                  <a:gd name="T10" fmla="*/ 851 w 851"/>
                  <a:gd name="T11" fmla="*/ 39 h 78"/>
                  <a:gd name="T12" fmla="*/ 811 w 851"/>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851" h="78">
                    <a:moveTo>
                      <a:pt x="811" y="78"/>
                    </a:moveTo>
                    <a:cubicBezTo>
                      <a:pt x="39" y="78"/>
                      <a:pt x="39" y="78"/>
                      <a:pt x="39" y="78"/>
                    </a:cubicBezTo>
                    <a:cubicBezTo>
                      <a:pt x="18" y="78"/>
                      <a:pt x="0" y="61"/>
                      <a:pt x="0" y="39"/>
                    </a:cubicBezTo>
                    <a:cubicBezTo>
                      <a:pt x="0" y="18"/>
                      <a:pt x="18" y="0"/>
                      <a:pt x="39" y="0"/>
                    </a:cubicBezTo>
                    <a:cubicBezTo>
                      <a:pt x="811" y="0"/>
                      <a:pt x="811" y="0"/>
                      <a:pt x="811" y="0"/>
                    </a:cubicBezTo>
                    <a:cubicBezTo>
                      <a:pt x="833" y="0"/>
                      <a:pt x="851" y="18"/>
                      <a:pt x="851" y="39"/>
                    </a:cubicBezTo>
                    <a:cubicBezTo>
                      <a:pt x="851" y="61"/>
                      <a:pt x="833" y="78"/>
                      <a:pt x="811"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p:nvSpPr>
            <p:spPr bwMode="auto">
              <a:xfrm>
                <a:off x="4831" y="3382"/>
                <a:ext cx="475" cy="159"/>
              </a:xfrm>
              <a:custGeom>
                <a:avLst/>
                <a:gdLst>
                  <a:gd name="T0" fmla="*/ 196 w 236"/>
                  <a:gd name="T1" fmla="*/ 79 h 79"/>
                  <a:gd name="T2" fmla="*/ 39 w 236"/>
                  <a:gd name="T3" fmla="*/ 79 h 79"/>
                  <a:gd name="T4" fmla="*/ 0 w 236"/>
                  <a:gd name="T5" fmla="*/ 40 h 79"/>
                  <a:gd name="T6" fmla="*/ 39 w 236"/>
                  <a:gd name="T7" fmla="*/ 0 h 79"/>
                  <a:gd name="T8" fmla="*/ 196 w 236"/>
                  <a:gd name="T9" fmla="*/ 0 h 79"/>
                  <a:gd name="T10" fmla="*/ 236 w 236"/>
                  <a:gd name="T11" fmla="*/ 40 h 79"/>
                  <a:gd name="T12" fmla="*/ 196 w 236"/>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236" h="79">
                    <a:moveTo>
                      <a:pt x="196" y="79"/>
                    </a:moveTo>
                    <a:cubicBezTo>
                      <a:pt x="39" y="79"/>
                      <a:pt x="39" y="79"/>
                      <a:pt x="39" y="79"/>
                    </a:cubicBezTo>
                    <a:cubicBezTo>
                      <a:pt x="18" y="79"/>
                      <a:pt x="0" y="61"/>
                      <a:pt x="0" y="40"/>
                    </a:cubicBezTo>
                    <a:cubicBezTo>
                      <a:pt x="0" y="18"/>
                      <a:pt x="18" y="0"/>
                      <a:pt x="39" y="0"/>
                    </a:cubicBezTo>
                    <a:cubicBezTo>
                      <a:pt x="196" y="0"/>
                      <a:pt x="196" y="0"/>
                      <a:pt x="196" y="0"/>
                    </a:cubicBezTo>
                    <a:cubicBezTo>
                      <a:pt x="218" y="0"/>
                      <a:pt x="236" y="18"/>
                      <a:pt x="236" y="40"/>
                    </a:cubicBezTo>
                    <a:cubicBezTo>
                      <a:pt x="236" y="61"/>
                      <a:pt x="218" y="79"/>
                      <a:pt x="196"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p:nvSpPr>
            <p:spPr bwMode="auto">
              <a:xfrm>
                <a:off x="2960" y="3382"/>
                <a:ext cx="1714" cy="159"/>
              </a:xfrm>
              <a:custGeom>
                <a:avLst/>
                <a:gdLst>
                  <a:gd name="T0" fmla="*/ 811 w 851"/>
                  <a:gd name="T1" fmla="*/ 79 h 79"/>
                  <a:gd name="T2" fmla="*/ 39 w 851"/>
                  <a:gd name="T3" fmla="*/ 79 h 79"/>
                  <a:gd name="T4" fmla="*/ 0 w 851"/>
                  <a:gd name="T5" fmla="*/ 40 h 79"/>
                  <a:gd name="T6" fmla="*/ 39 w 851"/>
                  <a:gd name="T7" fmla="*/ 0 h 79"/>
                  <a:gd name="T8" fmla="*/ 811 w 851"/>
                  <a:gd name="T9" fmla="*/ 0 h 79"/>
                  <a:gd name="T10" fmla="*/ 851 w 851"/>
                  <a:gd name="T11" fmla="*/ 40 h 79"/>
                  <a:gd name="T12" fmla="*/ 811 w 85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851" h="79">
                    <a:moveTo>
                      <a:pt x="811" y="79"/>
                    </a:moveTo>
                    <a:cubicBezTo>
                      <a:pt x="39" y="79"/>
                      <a:pt x="39" y="79"/>
                      <a:pt x="39" y="79"/>
                    </a:cubicBezTo>
                    <a:cubicBezTo>
                      <a:pt x="18" y="79"/>
                      <a:pt x="0" y="61"/>
                      <a:pt x="0" y="40"/>
                    </a:cubicBezTo>
                    <a:cubicBezTo>
                      <a:pt x="0" y="18"/>
                      <a:pt x="18" y="0"/>
                      <a:pt x="39" y="0"/>
                    </a:cubicBezTo>
                    <a:cubicBezTo>
                      <a:pt x="811" y="0"/>
                      <a:pt x="811" y="0"/>
                      <a:pt x="811" y="0"/>
                    </a:cubicBezTo>
                    <a:cubicBezTo>
                      <a:pt x="833" y="0"/>
                      <a:pt x="851" y="18"/>
                      <a:pt x="851" y="40"/>
                    </a:cubicBezTo>
                    <a:cubicBezTo>
                      <a:pt x="851" y="61"/>
                      <a:pt x="833" y="79"/>
                      <a:pt x="811"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0" name="Rounded Rectangle 29"/>
            <p:cNvSpPr/>
            <p:nvPr/>
          </p:nvSpPr>
          <p:spPr>
            <a:xfrm>
              <a:off x="723198" y="25533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9" name="Rectangle 28"/>
          <p:cNvSpPr/>
          <p:nvPr/>
        </p:nvSpPr>
        <p:spPr>
          <a:xfrm>
            <a:off x="618512" y="3565215"/>
            <a:ext cx="3700270" cy="923330"/>
          </a:xfrm>
          <a:prstGeom prst="rect">
            <a:avLst/>
          </a:prstGeom>
        </p:spPr>
        <p:txBody>
          <a:bodyPr wrap="square">
            <a:spAutoFit/>
          </a:bodyPr>
          <a:lstStyle/>
          <a:p>
            <a:r>
              <a:rPr lang="en-US" b="1" dirty="0">
                <a:solidFill>
                  <a:srgbClr val="E76121"/>
                </a:solidFill>
              </a:rPr>
              <a:t>The blog helps you get leads and it is also a great resource to nurture prospects. </a:t>
            </a:r>
          </a:p>
        </p:txBody>
      </p:sp>
    </p:spTree>
    <p:extLst>
      <p:ext uri="{BB962C8B-B14F-4D97-AF65-F5344CB8AC3E}">
        <p14:creationId xmlns:p14="http://schemas.microsoft.com/office/powerpoint/2010/main" val="29833564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0230" y="1339866"/>
            <a:ext cx="5117690" cy="1447577"/>
          </a:xfrm>
        </p:spPr>
        <p:txBody>
          <a:bodyPr>
            <a:normAutofit fontScale="90000"/>
          </a:bodyPr>
          <a:lstStyle/>
          <a:p>
            <a:pPr>
              <a:lnSpc>
                <a:spcPct val="100000"/>
              </a:lnSpc>
            </a:pPr>
            <a:r>
              <a:rPr lang="en-US" sz="4000" b="1" dirty="0"/>
              <a:t>That Match The Customer Buying Process</a:t>
            </a:r>
          </a:p>
        </p:txBody>
      </p:sp>
      <p:sp>
        <p:nvSpPr>
          <p:cNvPr id="5" name="Rectangle 4"/>
          <p:cNvSpPr/>
          <p:nvPr/>
        </p:nvSpPr>
        <p:spPr>
          <a:xfrm>
            <a:off x="7018706" y="893508"/>
            <a:ext cx="4419904" cy="369332"/>
          </a:xfrm>
          <a:prstGeom prst="rect">
            <a:avLst/>
          </a:prstGeom>
        </p:spPr>
        <p:txBody>
          <a:bodyPr wrap="square">
            <a:spAutoFit/>
          </a:bodyPr>
          <a:lstStyle/>
          <a:p>
            <a:r>
              <a:rPr lang="en-US" dirty="0">
                <a:solidFill>
                  <a:schemeClr val="bg1">
                    <a:lumMod val="75000"/>
                  </a:schemeClr>
                </a:solidFill>
                <a:latin typeface="+mj-lt"/>
              </a:rPr>
              <a:t>DEFINE SALES STAGES</a:t>
            </a:r>
          </a:p>
        </p:txBody>
      </p:sp>
      <p:sp>
        <p:nvSpPr>
          <p:cNvPr id="7" name="Rectangle 6"/>
          <p:cNvSpPr/>
          <p:nvPr/>
        </p:nvSpPr>
        <p:spPr>
          <a:xfrm>
            <a:off x="7018705" y="3690492"/>
            <a:ext cx="3940027" cy="646331"/>
          </a:xfrm>
          <a:prstGeom prst="rect">
            <a:avLst/>
          </a:prstGeom>
        </p:spPr>
        <p:txBody>
          <a:bodyPr wrap="square">
            <a:spAutoFit/>
          </a:bodyPr>
          <a:lstStyle/>
          <a:p>
            <a:r>
              <a:rPr lang="en-US" b="1" dirty="0">
                <a:solidFill>
                  <a:srgbClr val="E76121"/>
                </a:solidFill>
              </a:rPr>
              <a:t>Define Sales Stages that matches the customers’ buying stages.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0100" y="0"/>
            <a:ext cx="5295900" cy="334867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 y="3348678"/>
            <a:ext cx="5295900" cy="3409950"/>
          </a:xfrm>
          <a:prstGeom prst="rect">
            <a:avLst/>
          </a:prstGeom>
        </p:spPr>
      </p:pic>
      <p:sp>
        <p:nvSpPr>
          <p:cNvPr id="8" name="Rectangle 7"/>
          <p:cNvSpPr/>
          <p:nvPr/>
        </p:nvSpPr>
        <p:spPr>
          <a:xfrm>
            <a:off x="7018705" y="4520486"/>
            <a:ext cx="4066637" cy="1323439"/>
          </a:xfrm>
          <a:prstGeom prst="rect">
            <a:avLst/>
          </a:prstGeom>
        </p:spPr>
        <p:txBody>
          <a:bodyPr wrap="square">
            <a:spAutoFit/>
          </a:bodyPr>
          <a:lstStyle/>
          <a:p>
            <a:r>
              <a:rPr lang="en-US" sz="1600" dirty="0">
                <a:solidFill>
                  <a:schemeClr val="tx1">
                    <a:lumMod val="65000"/>
                    <a:lumOff val="35000"/>
                  </a:schemeClr>
                </a:solidFill>
              </a:rPr>
              <a:t>Make sure to discuss the sales stages in your organization. Get input and initial understanding. Make sure to spend some time checking that your Stages match all your typical sales scenarios. </a:t>
            </a:r>
          </a:p>
        </p:txBody>
      </p:sp>
    </p:spTree>
    <p:extLst>
      <p:ext uri="{BB962C8B-B14F-4D97-AF65-F5344CB8AC3E}">
        <p14:creationId xmlns:p14="http://schemas.microsoft.com/office/powerpoint/2010/main" val="2427486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1155578"/>
            <a:ext cx="4884868" cy="1325563"/>
          </a:xfrm>
        </p:spPr>
        <p:txBody>
          <a:bodyPr>
            <a:normAutofit/>
          </a:bodyPr>
          <a:lstStyle/>
          <a:p>
            <a:pPr>
              <a:lnSpc>
                <a:spcPct val="100000"/>
              </a:lnSpc>
            </a:pPr>
            <a:r>
              <a:rPr lang="en-US" b="1" dirty="0"/>
              <a:t>The Creation is Not a Straight Line</a:t>
            </a:r>
          </a:p>
        </p:txBody>
      </p:sp>
      <p:sp>
        <p:nvSpPr>
          <p:cNvPr id="4" name="Rectangle 3"/>
          <p:cNvSpPr/>
          <p:nvPr/>
        </p:nvSpPr>
        <p:spPr>
          <a:xfrm>
            <a:off x="6096000" y="795728"/>
            <a:ext cx="2678938" cy="461024"/>
          </a:xfrm>
          <a:prstGeom prst="rect">
            <a:avLst/>
          </a:prstGeom>
        </p:spPr>
        <p:txBody>
          <a:bodyPr wrap="none">
            <a:spAutoFit/>
          </a:bodyPr>
          <a:lstStyle/>
          <a:p>
            <a:pPr>
              <a:lnSpc>
                <a:spcPct val="150000"/>
              </a:lnSpc>
            </a:pPr>
            <a:r>
              <a:rPr lang="en-US" dirty="0">
                <a:solidFill>
                  <a:schemeClr val="bg1">
                    <a:lumMod val="75000"/>
                  </a:schemeClr>
                </a:solidFill>
                <a:latin typeface="+mj-lt"/>
              </a:rPr>
              <a:t>BEFORE YOU START</a:t>
            </a:r>
          </a:p>
        </p:txBody>
      </p:sp>
      <p:sp>
        <p:nvSpPr>
          <p:cNvPr id="5" name="Rectangle 4"/>
          <p:cNvSpPr/>
          <p:nvPr/>
        </p:nvSpPr>
        <p:spPr>
          <a:xfrm>
            <a:off x="6096001" y="4032022"/>
            <a:ext cx="4891314" cy="1323439"/>
          </a:xfrm>
          <a:prstGeom prst="rect">
            <a:avLst/>
          </a:prstGeom>
        </p:spPr>
        <p:txBody>
          <a:bodyPr wrap="square">
            <a:spAutoFit/>
          </a:bodyPr>
          <a:lstStyle/>
          <a:p>
            <a:r>
              <a:rPr lang="en-US" sz="1600" dirty="0">
                <a:solidFill>
                  <a:schemeClr val="tx1">
                    <a:lumMod val="65000"/>
                    <a:lumOff val="35000"/>
                  </a:schemeClr>
                </a:solidFill>
              </a:rPr>
              <a:t>It’s a lovely mess that gets more clear and straight, the more you learn and develop it. Suddenly the world or your business change and you have to start over. If you did a good job the first time. This time you will do it faster.</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2852" y="3023457"/>
            <a:ext cx="3950838" cy="2253393"/>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195" y="952500"/>
            <a:ext cx="3619574" cy="2439629"/>
          </a:xfrm>
          <a:prstGeom prst="rect">
            <a:avLst/>
          </a:prstGeom>
        </p:spPr>
      </p:pic>
      <p:sp>
        <p:nvSpPr>
          <p:cNvPr id="6" name="Rectangle 5"/>
          <p:cNvSpPr/>
          <p:nvPr/>
        </p:nvSpPr>
        <p:spPr>
          <a:xfrm>
            <a:off x="6089146" y="3202131"/>
            <a:ext cx="3448749" cy="646331"/>
          </a:xfrm>
          <a:prstGeom prst="rect">
            <a:avLst/>
          </a:prstGeom>
        </p:spPr>
        <p:txBody>
          <a:bodyPr wrap="square">
            <a:spAutoFit/>
          </a:bodyPr>
          <a:lstStyle/>
          <a:p>
            <a:r>
              <a:rPr lang="en-US" b="1" dirty="0">
                <a:solidFill>
                  <a:srgbClr val="E76121"/>
                </a:solidFill>
              </a:rPr>
              <a:t>The creation of a sales process is not a straight line. </a:t>
            </a:r>
          </a:p>
        </p:txBody>
      </p:sp>
    </p:spTree>
    <p:extLst>
      <p:ext uri="{BB962C8B-B14F-4D97-AF65-F5344CB8AC3E}">
        <p14:creationId xmlns:p14="http://schemas.microsoft.com/office/powerpoint/2010/main" val="3850152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41E46E49-D22B-424E-A776-9A36EC2B2239}"/>
              </a:ext>
            </a:extLst>
          </p:cNvPr>
          <p:cNvPicPr>
            <a:picLocks noChangeAspect="1"/>
          </p:cNvPicPr>
          <p:nvPr/>
        </p:nvPicPr>
        <p:blipFill>
          <a:blip r:embed="rId3"/>
          <a:stretch>
            <a:fillRect/>
          </a:stretch>
        </p:blipFill>
        <p:spPr>
          <a:xfrm>
            <a:off x="0" y="0"/>
            <a:ext cx="12192000" cy="6858000"/>
          </a:xfrm>
          <a:prstGeom prst="rect">
            <a:avLst/>
          </a:prstGeom>
        </p:spPr>
      </p:pic>
      <p:sp>
        <p:nvSpPr>
          <p:cNvPr id="16" name="Rectangle 10">
            <a:extLst>
              <a:ext uri="{FF2B5EF4-FFF2-40B4-BE49-F238E27FC236}">
                <a16:creationId xmlns:a16="http://schemas.microsoft.com/office/drawing/2014/main" id="{9D3EBB4F-7411-4C95-87BD-BD07AEE06365}"/>
              </a:ext>
            </a:extLst>
          </p:cNvPr>
          <p:cNvSpPr/>
          <p:nvPr/>
        </p:nvSpPr>
        <p:spPr>
          <a:xfrm>
            <a:off x="-4914" y="1"/>
            <a:ext cx="12201828" cy="6858000"/>
          </a:xfrm>
          <a:prstGeom prst="rect">
            <a:avLst/>
          </a:prstGeom>
          <a:gradFill flip="none" rotWithShape="1">
            <a:gsLst>
              <a:gs pos="0">
                <a:schemeClr val="accent6">
                  <a:lumMod val="75000"/>
                  <a:alpha val="79000"/>
                </a:schemeClr>
              </a:gs>
              <a:gs pos="100000">
                <a:schemeClr val="accent6">
                  <a:lumMod val="5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7" name="Title 1"/>
          <p:cNvSpPr txBox="1">
            <a:spLocks/>
          </p:cNvSpPr>
          <p:nvPr/>
        </p:nvSpPr>
        <p:spPr>
          <a:xfrm>
            <a:off x="5189421" y="2580203"/>
            <a:ext cx="5341374" cy="116512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600" b="1" dirty="0">
                <a:solidFill>
                  <a:schemeClr val="bg1"/>
                </a:solidFill>
              </a:rPr>
              <a:t>TÍTULO</a:t>
            </a:r>
            <a:br>
              <a:rPr lang="en-US" sz="3600" b="1" dirty="0">
                <a:solidFill>
                  <a:schemeClr val="bg1"/>
                </a:solidFill>
              </a:rPr>
            </a:br>
            <a:r>
              <a:rPr lang="en-US" sz="3600" b="1" dirty="0">
                <a:solidFill>
                  <a:schemeClr val="bg1"/>
                </a:solidFill>
              </a:rPr>
              <a:t>PRESENTACIÓN 2</a:t>
            </a:r>
            <a:endParaRPr lang="en-US" sz="1200" b="1" dirty="0">
              <a:solidFill>
                <a:schemeClr val="bg1"/>
              </a:solidFill>
            </a:endParaRPr>
          </a:p>
        </p:txBody>
      </p:sp>
      <p:sp>
        <p:nvSpPr>
          <p:cNvPr id="8" name="Title 1"/>
          <p:cNvSpPr txBox="1">
            <a:spLocks/>
          </p:cNvSpPr>
          <p:nvPr/>
        </p:nvSpPr>
        <p:spPr>
          <a:xfrm>
            <a:off x="5250234" y="3965062"/>
            <a:ext cx="4577736"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b="1" dirty="0" err="1">
                <a:solidFill>
                  <a:schemeClr val="accent2">
                    <a:lumMod val="60000"/>
                    <a:lumOff val="40000"/>
                  </a:schemeClr>
                </a:solidFill>
              </a:rPr>
              <a:t>Nombre</a:t>
            </a:r>
            <a:endParaRPr lang="en-US" sz="1800" b="1" dirty="0">
              <a:solidFill>
                <a:schemeClr val="accent2">
                  <a:lumMod val="60000"/>
                  <a:lumOff val="40000"/>
                </a:schemeClr>
              </a:solidFill>
            </a:endParaRPr>
          </a:p>
          <a:p>
            <a:pPr algn="l">
              <a:lnSpc>
                <a:spcPct val="100000"/>
              </a:lnSpc>
            </a:pPr>
            <a:r>
              <a:rPr lang="en-US" sz="1400" dirty="0">
                <a:solidFill>
                  <a:schemeClr val="accent2">
                    <a:lumMod val="60000"/>
                    <a:lumOff val="40000"/>
                  </a:schemeClr>
                </a:solidFill>
                <a:latin typeface="+mn-lt"/>
              </a:rPr>
              <a:t>Cargo</a:t>
            </a:r>
            <a:endParaRPr lang="en-US" sz="600" dirty="0">
              <a:solidFill>
                <a:schemeClr val="accent2">
                  <a:lumMod val="60000"/>
                  <a:lumOff val="40000"/>
                </a:schemeClr>
              </a:solidFill>
              <a:latin typeface="+mn-lt"/>
            </a:endParaRPr>
          </a:p>
        </p:txBody>
      </p:sp>
      <p:sp>
        <p:nvSpPr>
          <p:cNvPr id="15" name="Round Same Side Corner Rectangle 14"/>
          <p:cNvSpPr/>
          <p:nvPr/>
        </p:nvSpPr>
        <p:spPr>
          <a:xfrm rot="16200000">
            <a:off x="10828401" y="1455894"/>
            <a:ext cx="937714" cy="1809141"/>
          </a:xfrm>
          <a:prstGeom prst="round2SameRect">
            <a:avLst>
              <a:gd name="adj1" fmla="val 50000"/>
              <a:gd name="adj2" fmla="val 0"/>
            </a:avLst>
          </a:prstGeom>
          <a:gradFill>
            <a:gsLst>
              <a:gs pos="0">
                <a:srgbClr val="DC772C"/>
              </a:gs>
              <a:gs pos="100000">
                <a:srgbClr val="FB5635"/>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10674230" y="6434691"/>
            <a:ext cx="1439818" cy="338554"/>
          </a:xfrm>
          <a:prstGeom prst="rect">
            <a:avLst/>
          </a:prstGeom>
        </p:spPr>
        <p:txBody>
          <a:bodyPr wrap="none">
            <a:spAutoFit/>
          </a:bodyPr>
          <a:lstStyle/>
          <a:p>
            <a:r>
              <a:rPr lang="en-US" sz="1600" dirty="0">
                <a:solidFill>
                  <a:srgbClr val="FFFF00"/>
                </a:solidFill>
              </a:rPr>
              <a:t>www.ideac.cl</a:t>
            </a:r>
          </a:p>
        </p:txBody>
      </p:sp>
      <p:pic>
        <p:nvPicPr>
          <p:cNvPr id="3" name="Gráfico 2">
            <a:extLst>
              <a:ext uri="{FF2B5EF4-FFF2-40B4-BE49-F238E27FC236}">
                <a16:creationId xmlns:a16="http://schemas.microsoft.com/office/drawing/2014/main" id="{C552B02C-6BC4-423A-B937-4FA8639D98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095605" y="2472419"/>
            <a:ext cx="1805763" cy="2225708"/>
          </a:xfrm>
          <a:prstGeom prst="rect">
            <a:avLst/>
          </a:prstGeom>
        </p:spPr>
      </p:pic>
    </p:spTree>
    <p:extLst>
      <p:ext uri="{BB962C8B-B14F-4D97-AF65-F5344CB8AC3E}">
        <p14:creationId xmlns:p14="http://schemas.microsoft.com/office/powerpoint/2010/main" val="30491008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308" y="809506"/>
            <a:ext cx="6488411" cy="650586"/>
          </a:xfrm>
        </p:spPr>
        <p:txBody>
          <a:bodyPr>
            <a:normAutofit fontScale="90000"/>
          </a:bodyPr>
          <a:lstStyle/>
          <a:p>
            <a:pPr>
              <a:lnSpc>
                <a:spcPct val="100000"/>
              </a:lnSpc>
            </a:pPr>
            <a:r>
              <a:rPr lang="en-US" sz="4000" b="1" dirty="0"/>
              <a:t>Define The Objective</a:t>
            </a:r>
            <a:endParaRPr lang="en-US" b="1" dirty="0"/>
          </a:p>
        </p:txBody>
      </p:sp>
      <p:sp>
        <p:nvSpPr>
          <p:cNvPr id="4" name="Rectangle 3"/>
          <p:cNvSpPr/>
          <p:nvPr/>
        </p:nvSpPr>
        <p:spPr>
          <a:xfrm>
            <a:off x="620308" y="1312184"/>
            <a:ext cx="5087315" cy="507831"/>
          </a:xfrm>
          <a:prstGeom prst="rect">
            <a:avLst/>
          </a:prstGeom>
        </p:spPr>
        <p:txBody>
          <a:bodyPr wrap="square">
            <a:spAutoFit/>
          </a:bodyPr>
          <a:lstStyle/>
          <a:p>
            <a:pPr>
              <a:lnSpc>
                <a:spcPct val="150000"/>
              </a:lnSpc>
            </a:pPr>
            <a:r>
              <a:rPr lang="en-US" dirty="0">
                <a:solidFill>
                  <a:schemeClr val="bg1">
                    <a:lumMod val="75000"/>
                  </a:schemeClr>
                </a:solidFill>
                <a:latin typeface="+mj-lt"/>
              </a:rPr>
              <a:t>TARGETED OUTCOME FOR EACH STAGE</a:t>
            </a:r>
          </a:p>
        </p:txBody>
      </p:sp>
      <p:sp>
        <p:nvSpPr>
          <p:cNvPr id="5" name="Rectangle 4"/>
          <p:cNvSpPr/>
          <p:nvPr/>
        </p:nvSpPr>
        <p:spPr>
          <a:xfrm>
            <a:off x="5460453" y="4863070"/>
            <a:ext cx="3120839" cy="584775"/>
          </a:xfrm>
          <a:prstGeom prst="rect">
            <a:avLst/>
          </a:prstGeom>
        </p:spPr>
        <p:txBody>
          <a:bodyPr wrap="square">
            <a:spAutoFit/>
          </a:bodyPr>
          <a:lstStyle/>
          <a:p>
            <a:r>
              <a:rPr lang="en-US" sz="1600" dirty="0">
                <a:solidFill>
                  <a:schemeClr val="tx1">
                    <a:lumMod val="65000"/>
                    <a:lumOff val="35000"/>
                  </a:schemeClr>
                </a:solidFill>
              </a:rPr>
              <a:t>Define the objectives &amp; outcome of each stage. </a:t>
            </a:r>
          </a:p>
        </p:txBody>
      </p:sp>
      <p:grpSp>
        <p:nvGrpSpPr>
          <p:cNvPr id="7" name="Group 6"/>
          <p:cNvGrpSpPr/>
          <p:nvPr/>
        </p:nvGrpSpPr>
        <p:grpSpPr>
          <a:xfrm>
            <a:off x="5535402" y="2211577"/>
            <a:ext cx="6656599" cy="3539518"/>
            <a:chOff x="5313508" y="2050025"/>
            <a:chExt cx="6878493" cy="3657506"/>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4647" y="2050025"/>
              <a:ext cx="3057353" cy="179930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3508" y="2056242"/>
              <a:ext cx="3695910" cy="221216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33243" y="3982065"/>
              <a:ext cx="3058758" cy="1725466"/>
            </a:xfrm>
            <a:prstGeom prst="rect">
              <a:avLst/>
            </a:prstGeom>
          </p:spPr>
        </p:pic>
      </p:grpSp>
      <p:sp>
        <p:nvSpPr>
          <p:cNvPr id="21" name="Rectangle 20"/>
          <p:cNvSpPr/>
          <p:nvPr/>
        </p:nvSpPr>
        <p:spPr>
          <a:xfrm>
            <a:off x="698694" y="3530043"/>
            <a:ext cx="4182795" cy="1938992"/>
          </a:xfrm>
          <a:prstGeom prst="rect">
            <a:avLst/>
          </a:prstGeom>
        </p:spPr>
        <p:txBody>
          <a:bodyPr wrap="square">
            <a:spAutoFit/>
          </a:bodyPr>
          <a:lstStyle/>
          <a:p>
            <a:r>
              <a:rPr lang="en-US" sz="2400" b="1" dirty="0">
                <a:solidFill>
                  <a:srgbClr val="E76121"/>
                </a:solidFill>
              </a:rPr>
              <a:t>What is the goal and objective with each stage? </a:t>
            </a:r>
          </a:p>
          <a:p>
            <a:endParaRPr lang="en-US" sz="2400" b="1" dirty="0">
              <a:solidFill>
                <a:srgbClr val="E76121"/>
              </a:solidFill>
            </a:endParaRPr>
          </a:p>
          <a:p>
            <a:r>
              <a:rPr lang="en-US" sz="2400" b="1" dirty="0">
                <a:solidFill>
                  <a:srgbClr val="E76121"/>
                </a:solidFill>
              </a:rPr>
              <a:t>What are the sales person supposed to achieve?</a:t>
            </a:r>
          </a:p>
        </p:txBody>
      </p:sp>
      <p:pic>
        <p:nvPicPr>
          <p:cNvPr id="23" name="Picture 22"/>
          <p:cNvPicPr>
            <a:picLocks noChangeAspect="1"/>
          </p:cNvPicPr>
          <p:nvPr/>
        </p:nvPicPr>
        <p:blipFill rotWithShape="1">
          <a:blip r:embed="rId5" cstate="print">
            <a:extLst>
              <a:ext uri="{28A0092B-C50C-407E-A947-70E740481C1C}">
                <a14:useLocalDpi xmlns:a14="http://schemas.microsoft.com/office/drawing/2010/main" val="0"/>
              </a:ext>
            </a:extLst>
          </a:blip>
          <a:srcRect t="20202"/>
          <a:stretch/>
        </p:blipFill>
        <p:spPr>
          <a:xfrm>
            <a:off x="8480853" y="0"/>
            <a:ext cx="3711147" cy="2123571"/>
          </a:xfrm>
          <a:prstGeom prst="rect">
            <a:avLst/>
          </a:prstGeom>
        </p:spPr>
      </p:pic>
    </p:spTree>
    <p:extLst>
      <p:ext uri="{BB962C8B-B14F-4D97-AF65-F5344CB8AC3E}">
        <p14:creationId xmlns:p14="http://schemas.microsoft.com/office/powerpoint/2010/main" val="2696930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92096" y="653432"/>
            <a:ext cx="4100052" cy="838198"/>
          </a:xfrm>
        </p:spPr>
        <p:txBody>
          <a:bodyPr anchor="t">
            <a:normAutofit fontScale="90000"/>
          </a:bodyPr>
          <a:lstStyle/>
          <a:p>
            <a:pPr>
              <a:lnSpc>
                <a:spcPct val="150000"/>
              </a:lnSpc>
            </a:pPr>
            <a:r>
              <a:rPr lang="en-US" sz="4000" b="1" dirty="0"/>
              <a:t>Important</a:t>
            </a:r>
            <a:endParaRPr lang="en-US" b="1" dirty="0"/>
          </a:p>
        </p:txBody>
      </p:sp>
      <p:sp>
        <p:nvSpPr>
          <p:cNvPr id="4" name="Rectangle 3"/>
          <p:cNvSpPr/>
          <p:nvPr/>
        </p:nvSpPr>
        <p:spPr>
          <a:xfrm>
            <a:off x="6968491" y="3967439"/>
            <a:ext cx="3409223" cy="1077218"/>
          </a:xfrm>
          <a:prstGeom prst="rect">
            <a:avLst/>
          </a:prstGeom>
        </p:spPr>
        <p:txBody>
          <a:bodyPr wrap="square">
            <a:spAutoFit/>
          </a:bodyPr>
          <a:lstStyle/>
          <a:p>
            <a:r>
              <a:rPr lang="en-US" sz="1600" dirty="0">
                <a:solidFill>
                  <a:schemeClr val="tx1">
                    <a:lumMod val="65000"/>
                    <a:lumOff val="35000"/>
                  </a:schemeClr>
                </a:solidFill>
              </a:rPr>
              <a:t>Once you have created your sales process. Go back to step 1 &amp; make sure it is truly aligned to your customer buying process.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6312" y="3258403"/>
            <a:ext cx="5349688" cy="3684708"/>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312" y="0"/>
            <a:ext cx="5349688" cy="3353864"/>
          </a:xfrm>
          <a:prstGeom prst="rect">
            <a:avLst/>
          </a:prstGeom>
        </p:spPr>
      </p:pic>
      <p:sp>
        <p:nvSpPr>
          <p:cNvPr id="5" name="Rectangle 4"/>
          <p:cNvSpPr/>
          <p:nvPr/>
        </p:nvSpPr>
        <p:spPr>
          <a:xfrm>
            <a:off x="6975412" y="3258403"/>
            <a:ext cx="3265868" cy="646331"/>
          </a:xfrm>
          <a:prstGeom prst="rect">
            <a:avLst/>
          </a:prstGeom>
        </p:spPr>
        <p:txBody>
          <a:bodyPr wrap="square">
            <a:spAutoFit/>
          </a:bodyPr>
          <a:lstStyle/>
          <a:p>
            <a:r>
              <a:rPr lang="en-US" b="1" dirty="0">
                <a:solidFill>
                  <a:srgbClr val="E76121"/>
                </a:solidFill>
              </a:rPr>
              <a:t>The creation of a sales process is not a straight line. </a:t>
            </a:r>
          </a:p>
        </p:txBody>
      </p:sp>
      <p:sp>
        <p:nvSpPr>
          <p:cNvPr id="8" name="Rectangle 7"/>
          <p:cNvSpPr/>
          <p:nvPr/>
        </p:nvSpPr>
        <p:spPr>
          <a:xfrm>
            <a:off x="6993085" y="1342350"/>
            <a:ext cx="2896504" cy="646331"/>
          </a:xfrm>
          <a:prstGeom prst="rect">
            <a:avLst/>
          </a:prstGeom>
        </p:spPr>
        <p:txBody>
          <a:bodyPr wrap="square">
            <a:spAutoFit/>
          </a:bodyPr>
          <a:lstStyle/>
          <a:p>
            <a:r>
              <a:rPr lang="en-US" b="1" dirty="0">
                <a:solidFill>
                  <a:schemeClr val="bg1">
                    <a:lumMod val="75000"/>
                  </a:schemeClr>
                </a:solidFill>
                <a:latin typeface="+mj-lt"/>
              </a:rPr>
              <a:t>BACK STEPS DEFINE IN DETAIL</a:t>
            </a:r>
          </a:p>
        </p:txBody>
      </p:sp>
    </p:spTree>
    <p:extLst>
      <p:ext uri="{BB962C8B-B14F-4D97-AF65-F5344CB8AC3E}">
        <p14:creationId xmlns:p14="http://schemas.microsoft.com/office/powerpoint/2010/main" val="6038428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352" y="823894"/>
            <a:ext cx="4601220" cy="1325563"/>
          </a:xfrm>
        </p:spPr>
        <p:txBody>
          <a:bodyPr>
            <a:normAutofit/>
          </a:bodyPr>
          <a:lstStyle/>
          <a:p>
            <a:pPr>
              <a:lnSpc>
                <a:spcPct val="100000"/>
              </a:lnSpc>
            </a:pPr>
            <a:r>
              <a:rPr lang="en-US" b="1" dirty="0"/>
              <a:t>Define Customer Buying Process</a:t>
            </a:r>
          </a:p>
        </p:txBody>
      </p:sp>
      <p:sp>
        <p:nvSpPr>
          <p:cNvPr id="4" name="Rectangle 3"/>
          <p:cNvSpPr/>
          <p:nvPr/>
        </p:nvSpPr>
        <p:spPr>
          <a:xfrm>
            <a:off x="606353" y="4626707"/>
            <a:ext cx="4162595" cy="830997"/>
          </a:xfrm>
          <a:prstGeom prst="rect">
            <a:avLst/>
          </a:prstGeom>
        </p:spPr>
        <p:txBody>
          <a:bodyPr wrap="square">
            <a:spAutoFit/>
          </a:bodyPr>
          <a:lstStyle/>
          <a:p>
            <a:r>
              <a:rPr lang="en-US" sz="1600" dirty="0">
                <a:solidFill>
                  <a:schemeClr val="tx1">
                    <a:lumMod val="65000"/>
                    <a:lumOff val="35000"/>
                  </a:schemeClr>
                </a:solidFill>
              </a:rPr>
              <a:t>Involve your sales team to get valuable input and call some of your best customers to verify your ideas.</a:t>
            </a:r>
          </a:p>
        </p:txBody>
      </p:sp>
      <p:sp>
        <p:nvSpPr>
          <p:cNvPr id="5" name="Rectangle 4"/>
          <p:cNvSpPr/>
          <p:nvPr/>
        </p:nvSpPr>
        <p:spPr>
          <a:xfrm>
            <a:off x="606352" y="1975396"/>
            <a:ext cx="3958943" cy="646331"/>
          </a:xfrm>
          <a:prstGeom prst="rect">
            <a:avLst/>
          </a:prstGeom>
        </p:spPr>
        <p:txBody>
          <a:bodyPr wrap="square">
            <a:spAutoFit/>
          </a:bodyPr>
          <a:lstStyle/>
          <a:p>
            <a:r>
              <a:rPr lang="en-US" b="1" dirty="0">
                <a:solidFill>
                  <a:schemeClr val="bg1">
                    <a:lumMod val="75000"/>
                  </a:schemeClr>
                </a:solidFill>
                <a:latin typeface="+mj-lt"/>
              </a:rPr>
              <a:t>CREATE THE STEPS AND DEFINE IN DETAIL</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6554" y="3677039"/>
            <a:ext cx="4595446" cy="3180961"/>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12564"/>
          <a:stretch/>
        </p:blipFill>
        <p:spPr>
          <a:xfrm>
            <a:off x="5828713" y="-26123"/>
            <a:ext cx="5945945" cy="3727988"/>
          </a:xfrm>
          <a:prstGeom prst="rect">
            <a:avLst/>
          </a:prstGeom>
        </p:spPr>
      </p:pic>
      <p:sp>
        <p:nvSpPr>
          <p:cNvPr id="10" name="Rectangle 9"/>
          <p:cNvSpPr/>
          <p:nvPr/>
        </p:nvSpPr>
        <p:spPr>
          <a:xfrm>
            <a:off x="606353" y="3571630"/>
            <a:ext cx="4064121" cy="923330"/>
          </a:xfrm>
          <a:prstGeom prst="rect">
            <a:avLst/>
          </a:prstGeom>
        </p:spPr>
        <p:txBody>
          <a:bodyPr wrap="square">
            <a:spAutoFit/>
          </a:bodyPr>
          <a:lstStyle/>
          <a:p>
            <a:r>
              <a:rPr lang="en-US" b="1" dirty="0">
                <a:solidFill>
                  <a:srgbClr val="E76121"/>
                </a:solidFill>
              </a:rPr>
              <a:t>Think through your customers’ buying process &amp; the main decision points from customers’ point of view.</a:t>
            </a:r>
          </a:p>
        </p:txBody>
      </p:sp>
    </p:spTree>
    <p:extLst>
      <p:ext uri="{BB962C8B-B14F-4D97-AF65-F5344CB8AC3E}">
        <p14:creationId xmlns:p14="http://schemas.microsoft.com/office/powerpoint/2010/main" val="2006611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3594" y="777002"/>
            <a:ext cx="5276892" cy="1325563"/>
          </a:xfrm>
        </p:spPr>
        <p:txBody>
          <a:bodyPr>
            <a:normAutofit/>
          </a:bodyPr>
          <a:lstStyle/>
          <a:p>
            <a:pPr>
              <a:lnSpc>
                <a:spcPct val="100000"/>
              </a:lnSpc>
            </a:pPr>
            <a:r>
              <a:rPr lang="en-US" b="1" dirty="0"/>
              <a:t>6 Stages Qualification</a:t>
            </a:r>
          </a:p>
        </p:txBody>
      </p:sp>
      <p:sp>
        <p:nvSpPr>
          <p:cNvPr id="5" name="Rectangle 4"/>
          <p:cNvSpPr/>
          <p:nvPr/>
        </p:nvSpPr>
        <p:spPr>
          <a:xfrm>
            <a:off x="7003594" y="1940969"/>
            <a:ext cx="3565400" cy="507831"/>
          </a:xfrm>
          <a:prstGeom prst="rect">
            <a:avLst/>
          </a:prstGeom>
        </p:spPr>
        <p:txBody>
          <a:bodyPr wrap="none">
            <a:spAutoFit/>
          </a:bodyPr>
          <a:lstStyle/>
          <a:p>
            <a:pPr>
              <a:lnSpc>
                <a:spcPct val="150000"/>
              </a:lnSpc>
            </a:pPr>
            <a:r>
              <a:rPr lang="en-US" b="1" dirty="0">
                <a:solidFill>
                  <a:schemeClr val="bg1">
                    <a:lumMod val="75000"/>
                  </a:schemeClr>
                </a:solidFill>
                <a:latin typeface="+mj-lt"/>
              </a:rPr>
              <a:t>SALES PROCESS SOLUTION</a:t>
            </a:r>
          </a:p>
        </p:txBody>
      </p:sp>
      <p:sp>
        <p:nvSpPr>
          <p:cNvPr id="6" name="Rectangle 5"/>
          <p:cNvSpPr/>
          <p:nvPr/>
        </p:nvSpPr>
        <p:spPr>
          <a:xfrm>
            <a:off x="7003594" y="3929445"/>
            <a:ext cx="3462104" cy="2308324"/>
          </a:xfrm>
          <a:prstGeom prst="rect">
            <a:avLst/>
          </a:prstGeom>
        </p:spPr>
        <p:txBody>
          <a:bodyPr wrap="square">
            <a:spAutoFit/>
          </a:bodyPr>
          <a:lstStyle/>
          <a:p>
            <a:pPr>
              <a:lnSpc>
                <a:spcPct val="150000"/>
              </a:lnSpc>
              <a:tabLst>
                <a:tab pos="236538" algn="l"/>
              </a:tabLst>
            </a:pPr>
            <a:r>
              <a:rPr lang="en-US" sz="1600" dirty="0">
                <a:solidFill>
                  <a:schemeClr val="tx1">
                    <a:lumMod val="65000"/>
                    <a:lumOff val="35000"/>
                  </a:schemeClr>
                </a:solidFill>
              </a:rPr>
              <a:t>1. 	Suspect</a:t>
            </a:r>
          </a:p>
          <a:p>
            <a:pPr>
              <a:lnSpc>
                <a:spcPct val="150000"/>
              </a:lnSpc>
              <a:tabLst>
                <a:tab pos="236538" algn="l"/>
              </a:tabLst>
            </a:pPr>
            <a:r>
              <a:rPr lang="en-US" sz="1600" dirty="0">
                <a:solidFill>
                  <a:schemeClr val="tx1">
                    <a:lumMod val="65000"/>
                    <a:lumOff val="35000"/>
                  </a:schemeClr>
                </a:solidFill>
              </a:rPr>
              <a:t>2. Un -Qualified Prospect</a:t>
            </a:r>
          </a:p>
          <a:p>
            <a:pPr>
              <a:lnSpc>
                <a:spcPct val="150000"/>
              </a:lnSpc>
              <a:tabLst>
                <a:tab pos="236538" algn="l"/>
              </a:tabLst>
            </a:pPr>
            <a:r>
              <a:rPr lang="en-US" sz="1600" dirty="0">
                <a:solidFill>
                  <a:schemeClr val="tx1">
                    <a:lumMod val="65000"/>
                    <a:lumOff val="35000"/>
                  </a:schemeClr>
                </a:solidFill>
              </a:rPr>
              <a:t>3. 	Qualified Prospect</a:t>
            </a:r>
          </a:p>
          <a:p>
            <a:pPr>
              <a:lnSpc>
                <a:spcPct val="150000"/>
              </a:lnSpc>
              <a:tabLst>
                <a:tab pos="236538" algn="l"/>
              </a:tabLst>
            </a:pPr>
            <a:r>
              <a:rPr lang="en-US" sz="1600" dirty="0">
                <a:solidFill>
                  <a:schemeClr val="tx1">
                    <a:lumMod val="65000"/>
                    <a:lumOff val="35000"/>
                  </a:schemeClr>
                </a:solidFill>
              </a:rPr>
              <a:t>4. 	Strong Interest in Solution</a:t>
            </a:r>
          </a:p>
          <a:p>
            <a:pPr>
              <a:lnSpc>
                <a:spcPct val="150000"/>
              </a:lnSpc>
              <a:tabLst>
                <a:tab pos="236538" algn="l"/>
              </a:tabLst>
            </a:pPr>
            <a:r>
              <a:rPr lang="en-US" sz="1600" dirty="0">
                <a:solidFill>
                  <a:schemeClr val="tx1">
                    <a:lumMod val="65000"/>
                    <a:lumOff val="35000"/>
                  </a:schemeClr>
                </a:solidFill>
              </a:rPr>
              <a:t>5. Selects Solution</a:t>
            </a:r>
          </a:p>
          <a:p>
            <a:pPr>
              <a:lnSpc>
                <a:spcPct val="150000"/>
              </a:lnSpc>
              <a:tabLst>
                <a:tab pos="236538" algn="l"/>
              </a:tabLst>
            </a:pPr>
            <a:r>
              <a:rPr lang="en-US" sz="1600" dirty="0">
                <a:solidFill>
                  <a:schemeClr val="tx1">
                    <a:lumMod val="65000"/>
                    <a:lumOff val="35000"/>
                  </a:schemeClr>
                </a:solidFill>
              </a:rPr>
              <a:t>6. Solution Deployment</a:t>
            </a:r>
          </a:p>
        </p:txBody>
      </p:sp>
      <p:grpSp>
        <p:nvGrpSpPr>
          <p:cNvPr id="10" name="Group 9"/>
          <p:cNvGrpSpPr/>
          <p:nvPr/>
        </p:nvGrpSpPr>
        <p:grpSpPr>
          <a:xfrm>
            <a:off x="669832" y="15024"/>
            <a:ext cx="5426168" cy="6194047"/>
            <a:chOff x="787815" y="15024"/>
            <a:chExt cx="5319163" cy="6615494"/>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815" y="15024"/>
              <a:ext cx="5319163" cy="3052025"/>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815" y="3140840"/>
              <a:ext cx="5308185" cy="3489678"/>
            </a:xfrm>
            <a:prstGeom prst="rect">
              <a:avLst/>
            </a:prstGeom>
          </p:spPr>
        </p:pic>
      </p:grpSp>
      <p:sp>
        <p:nvSpPr>
          <p:cNvPr id="3" name="Rectangle 2"/>
          <p:cNvSpPr/>
          <p:nvPr/>
        </p:nvSpPr>
        <p:spPr>
          <a:xfrm>
            <a:off x="7003594" y="2894820"/>
            <a:ext cx="3985846" cy="923330"/>
          </a:xfrm>
          <a:prstGeom prst="rect">
            <a:avLst/>
          </a:prstGeom>
        </p:spPr>
        <p:txBody>
          <a:bodyPr wrap="square">
            <a:spAutoFit/>
          </a:bodyPr>
          <a:lstStyle/>
          <a:p>
            <a:r>
              <a:rPr lang="en-US" b="1" dirty="0">
                <a:solidFill>
                  <a:srgbClr val="E76121"/>
                </a:solidFill>
              </a:rPr>
              <a:t>Think through your customers’ buying process &amp; the main decision points from customers’ point of view. </a:t>
            </a:r>
          </a:p>
        </p:txBody>
      </p:sp>
    </p:spTree>
    <p:extLst>
      <p:ext uri="{BB962C8B-B14F-4D97-AF65-F5344CB8AC3E}">
        <p14:creationId xmlns:p14="http://schemas.microsoft.com/office/powerpoint/2010/main" val="1734008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 Same Side Corner Rectangle 21"/>
          <p:cNvSpPr/>
          <p:nvPr/>
        </p:nvSpPr>
        <p:spPr>
          <a:xfrm>
            <a:off x="4557253" y="4930779"/>
            <a:ext cx="5722374" cy="1059605"/>
          </a:xfrm>
          <a:prstGeom prst="round2Same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010022" y="771449"/>
            <a:ext cx="5715921" cy="1325563"/>
          </a:xfrm>
        </p:spPr>
        <p:txBody>
          <a:bodyPr>
            <a:normAutofit/>
          </a:bodyPr>
          <a:lstStyle/>
          <a:p>
            <a:pPr>
              <a:lnSpc>
                <a:spcPct val="100000"/>
              </a:lnSpc>
            </a:pPr>
            <a:r>
              <a:rPr lang="en-US" b="1" dirty="0"/>
              <a:t>Why Should I Define The Sales Process? </a:t>
            </a:r>
          </a:p>
        </p:txBody>
      </p:sp>
      <p:sp>
        <p:nvSpPr>
          <p:cNvPr id="4" name="Rectangle 3"/>
          <p:cNvSpPr/>
          <p:nvPr/>
        </p:nvSpPr>
        <p:spPr>
          <a:xfrm>
            <a:off x="6014398" y="1809759"/>
            <a:ext cx="1531188" cy="507831"/>
          </a:xfrm>
          <a:prstGeom prst="rect">
            <a:avLst/>
          </a:prstGeom>
        </p:spPr>
        <p:txBody>
          <a:bodyPr wrap="none">
            <a:spAutoFit/>
          </a:bodyPr>
          <a:lstStyle/>
          <a:p>
            <a:pPr>
              <a:lnSpc>
                <a:spcPct val="150000"/>
              </a:lnSpc>
            </a:pPr>
            <a:r>
              <a:rPr lang="en-US" dirty="0">
                <a:solidFill>
                  <a:schemeClr val="bg1">
                    <a:lumMod val="75000"/>
                  </a:schemeClr>
                </a:solidFill>
                <a:latin typeface="+mj-lt"/>
              </a:rPr>
              <a:t>LESS TIME </a:t>
            </a:r>
          </a:p>
        </p:txBody>
      </p:sp>
      <p:sp>
        <p:nvSpPr>
          <p:cNvPr id="5" name="Rectangle 4"/>
          <p:cNvSpPr/>
          <p:nvPr/>
        </p:nvSpPr>
        <p:spPr>
          <a:xfrm>
            <a:off x="6022260" y="3851097"/>
            <a:ext cx="4168807" cy="584775"/>
          </a:xfrm>
          <a:prstGeom prst="rect">
            <a:avLst/>
          </a:prstGeom>
        </p:spPr>
        <p:txBody>
          <a:bodyPr wrap="square">
            <a:spAutoFit/>
          </a:bodyPr>
          <a:lstStyle/>
          <a:p>
            <a:r>
              <a:rPr lang="en-US" sz="1600" dirty="0">
                <a:solidFill>
                  <a:schemeClr val="tx1">
                    <a:lumMod val="65000"/>
                    <a:lumOff val="35000"/>
                  </a:schemeClr>
                </a:solidFill>
              </a:rPr>
              <a:t>A great sales process will help sales people &amp; management to recognize a lost deal early. </a:t>
            </a:r>
          </a:p>
        </p:txBody>
      </p:sp>
      <p:sp>
        <p:nvSpPr>
          <p:cNvPr id="6" name="Rectangle 5"/>
          <p:cNvSpPr/>
          <p:nvPr/>
        </p:nvSpPr>
        <p:spPr>
          <a:xfrm>
            <a:off x="6009043" y="5085376"/>
            <a:ext cx="3901872" cy="738664"/>
          </a:xfrm>
          <a:prstGeom prst="rect">
            <a:avLst/>
          </a:prstGeom>
          <a:noFill/>
          <a:ln>
            <a:noFill/>
          </a:ln>
        </p:spPr>
        <p:txBody>
          <a:bodyPr wrap="square">
            <a:spAutoFit/>
          </a:bodyPr>
          <a:lstStyle/>
          <a:p>
            <a:r>
              <a:rPr lang="en-US" sz="1400" dirty="0">
                <a:solidFill>
                  <a:schemeClr val="bg1"/>
                </a:solidFill>
              </a:rPr>
              <a:t>Tips: Make sure that your sales people learn the decision process of the company that buys from you to make sure you don’t waste time. </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3677" y="3353182"/>
            <a:ext cx="4591665" cy="3498501"/>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26" y="873"/>
            <a:ext cx="4592160" cy="3406005"/>
          </a:xfrm>
          <a:prstGeom prst="rect">
            <a:avLst/>
          </a:prstGeom>
        </p:spPr>
      </p:pic>
      <p:grpSp>
        <p:nvGrpSpPr>
          <p:cNvPr id="3" name="Group 2"/>
          <p:cNvGrpSpPr/>
          <p:nvPr/>
        </p:nvGrpSpPr>
        <p:grpSpPr>
          <a:xfrm>
            <a:off x="9949445" y="5167603"/>
            <a:ext cx="526962" cy="526962"/>
            <a:chOff x="6055872" y="4887611"/>
            <a:chExt cx="526962" cy="526962"/>
          </a:xfrm>
        </p:grpSpPr>
        <p:sp>
          <p:nvSpPr>
            <p:cNvPr id="8" name="Oval 7"/>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4"/>
            <p:cNvGrpSpPr>
              <a:grpSpLocks noChangeAspect="1"/>
            </p:cNvGrpSpPr>
            <p:nvPr/>
          </p:nvGrpSpPr>
          <p:grpSpPr bwMode="auto">
            <a:xfrm>
              <a:off x="6147036" y="4978161"/>
              <a:ext cx="345863" cy="345863"/>
              <a:chOff x="1678" y="2"/>
              <a:chExt cx="4320" cy="4320"/>
            </a:xfrm>
          </p:grpSpPr>
          <p:sp>
            <p:nvSpPr>
              <p:cNvPr id="11"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Rectangle 22"/>
          <p:cNvSpPr/>
          <p:nvPr/>
        </p:nvSpPr>
        <p:spPr>
          <a:xfrm>
            <a:off x="6022260" y="3161780"/>
            <a:ext cx="4168807" cy="646331"/>
          </a:xfrm>
          <a:prstGeom prst="rect">
            <a:avLst/>
          </a:prstGeom>
        </p:spPr>
        <p:txBody>
          <a:bodyPr wrap="square">
            <a:spAutoFit/>
          </a:bodyPr>
          <a:lstStyle/>
          <a:p>
            <a:r>
              <a:rPr lang="en-US" b="1" dirty="0">
                <a:solidFill>
                  <a:srgbClr val="E76121"/>
                </a:solidFill>
              </a:rPr>
              <a:t>Saels peoples time are wasted on deals that will never happen.</a:t>
            </a:r>
          </a:p>
        </p:txBody>
      </p:sp>
    </p:spTree>
    <p:extLst>
      <p:ext uri="{BB962C8B-B14F-4D97-AF65-F5344CB8AC3E}">
        <p14:creationId xmlns:p14="http://schemas.microsoft.com/office/powerpoint/2010/main" val="2916796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t="7597" r="2397" b="7198"/>
          <a:stretch/>
        </p:blipFill>
        <p:spPr>
          <a:xfrm>
            <a:off x="6022027" y="0"/>
            <a:ext cx="4810096" cy="5838092"/>
          </a:xfrm>
          <a:prstGeom prst="rect">
            <a:avLst/>
          </a:prstGeom>
        </p:spPr>
      </p:pic>
      <p:sp>
        <p:nvSpPr>
          <p:cNvPr id="3" name="Rectangle 2"/>
          <p:cNvSpPr/>
          <p:nvPr/>
        </p:nvSpPr>
        <p:spPr>
          <a:xfrm>
            <a:off x="6006905" y="0"/>
            <a:ext cx="4833155" cy="5824025"/>
          </a:xfrm>
          <a:prstGeom prst="rect">
            <a:avLst/>
          </a:prstGeom>
          <a:solidFill>
            <a:schemeClr val="accent6">
              <a:lumMod val="75000"/>
              <a:alpha val="89804"/>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76192" y="705648"/>
            <a:ext cx="5087189" cy="1325563"/>
          </a:xfrm>
        </p:spPr>
        <p:txBody>
          <a:bodyPr>
            <a:normAutofit fontScale="90000"/>
          </a:bodyPr>
          <a:lstStyle/>
          <a:p>
            <a:pPr>
              <a:lnSpc>
                <a:spcPct val="100000"/>
              </a:lnSpc>
            </a:pPr>
            <a:r>
              <a:rPr lang="en-US" b="1" dirty="0"/>
              <a:t>Sales Process Marketing Plus Sales </a:t>
            </a:r>
          </a:p>
        </p:txBody>
      </p:sp>
      <p:sp>
        <p:nvSpPr>
          <p:cNvPr id="4" name="Rectangle 3"/>
          <p:cNvSpPr/>
          <p:nvPr/>
        </p:nvSpPr>
        <p:spPr>
          <a:xfrm>
            <a:off x="614290" y="4070792"/>
            <a:ext cx="3710058" cy="1077218"/>
          </a:xfrm>
          <a:prstGeom prst="rect">
            <a:avLst/>
          </a:prstGeom>
        </p:spPr>
        <p:txBody>
          <a:bodyPr wrap="square">
            <a:spAutoFit/>
          </a:bodyPr>
          <a:lstStyle/>
          <a:p>
            <a:pPr>
              <a:tabLst>
                <a:tab pos="236538" algn="l"/>
              </a:tabLst>
            </a:pPr>
            <a:r>
              <a:rPr lang="en-US" sz="1600" dirty="0">
                <a:solidFill>
                  <a:schemeClr val="tx1">
                    <a:lumMod val="65000"/>
                    <a:lumOff val="35000"/>
                  </a:schemeClr>
                </a:solidFill>
              </a:rPr>
              <a:t>1. 	Attract Strangers and generate leads</a:t>
            </a:r>
          </a:p>
          <a:p>
            <a:pPr>
              <a:tabLst>
                <a:tab pos="236538" algn="l"/>
              </a:tabLst>
            </a:pPr>
            <a:r>
              <a:rPr lang="en-US" sz="1600" dirty="0">
                <a:solidFill>
                  <a:schemeClr val="tx1">
                    <a:lumMod val="65000"/>
                    <a:lumOff val="35000"/>
                  </a:schemeClr>
                </a:solidFill>
              </a:rPr>
              <a:t>2. Build Interest and create vision</a:t>
            </a:r>
          </a:p>
          <a:p>
            <a:pPr>
              <a:tabLst>
                <a:tab pos="236538" algn="l"/>
              </a:tabLst>
            </a:pPr>
            <a:r>
              <a:rPr lang="en-US" sz="1600" dirty="0">
                <a:solidFill>
                  <a:schemeClr val="tx1">
                    <a:lumMod val="65000"/>
                    <a:lumOff val="35000"/>
                  </a:schemeClr>
                </a:solidFill>
              </a:rPr>
              <a:t>3. 	Marketing Qualified Lead MQL</a:t>
            </a:r>
          </a:p>
          <a:p>
            <a:pPr>
              <a:tabLst>
                <a:tab pos="236538" algn="l"/>
              </a:tabLst>
            </a:pPr>
            <a:r>
              <a:rPr lang="en-US" sz="1600" dirty="0">
                <a:solidFill>
                  <a:schemeClr val="tx1">
                    <a:lumMod val="65000"/>
                    <a:lumOff val="35000"/>
                  </a:schemeClr>
                </a:solidFill>
              </a:rPr>
              <a:t>4. 	Sales Qualified Lead SQL </a:t>
            </a:r>
          </a:p>
        </p:txBody>
      </p:sp>
      <p:sp>
        <p:nvSpPr>
          <p:cNvPr id="5" name="Rectangle 4"/>
          <p:cNvSpPr/>
          <p:nvPr/>
        </p:nvSpPr>
        <p:spPr>
          <a:xfrm>
            <a:off x="6375159" y="996726"/>
            <a:ext cx="4189678" cy="4524315"/>
          </a:xfrm>
          <a:prstGeom prst="rect">
            <a:avLst/>
          </a:prstGeom>
        </p:spPr>
        <p:txBody>
          <a:bodyPr wrap="square">
            <a:spAutoFit/>
          </a:bodyPr>
          <a:lstStyle/>
          <a:p>
            <a:pPr marL="457200" indent="-457200">
              <a:lnSpc>
                <a:spcPct val="150000"/>
              </a:lnSpc>
              <a:buFont typeface="+mj-lt"/>
              <a:buAutoNum type="arabicPeriod"/>
            </a:pPr>
            <a:r>
              <a:rPr lang="en-US" sz="2400" dirty="0">
                <a:solidFill>
                  <a:schemeClr val="bg1"/>
                </a:solidFill>
                <a:latin typeface="+mj-lt"/>
              </a:rPr>
              <a:t>Qualified</a:t>
            </a:r>
          </a:p>
          <a:p>
            <a:pPr marL="457200" indent="-457200">
              <a:lnSpc>
                <a:spcPct val="150000"/>
              </a:lnSpc>
              <a:buFont typeface="+mj-lt"/>
              <a:buAutoNum type="arabicPeriod"/>
            </a:pPr>
            <a:r>
              <a:rPr lang="en-US" sz="2400" dirty="0">
                <a:solidFill>
                  <a:schemeClr val="bg1"/>
                </a:solidFill>
                <a:latin typeface="+mj-lt"/>
              </a:rPr>
              <a:t>Solution Definition</a:t>
            </a:r>
          </a:p>
          <a:p>
            <a:pPr marL="457200" indent="-457200">
              <a:lnSpc>
                <a:spcPct val="150000"/>
              </a:lnSpc>
              <a:buFont typeface="+mj-lt"/>
              <a:buAutoNum type="arabicPeriod"/>
            </a:pPr>
            <a:r>
              <a:rPr lang="en-US" sz="2400" dirty="0">
                <a:solidFill>
                  <a:schemeClr val="bg1"/>
                </a:solidFill>
                <a:latin typeface="+mj-lt"/>
              </a:rPr>
              <a:t>Proposal Submitted</a:t>
            </a:r>
          </a:p>
          <a:p>
            <a:pPr marL="457200" indent="-457200">
              <a:lnSpc>
                <a:spcPct val="150000"/>
              </a:lnSpc>
              <a:buFont typeface="+mj-lt"/>
              <a:buAutoNum type="arabicPeriod"/>
            </a:pPr>
            <a:r>
              <a:rPr lang="en-US" sz="2400" dirty="0">
                <a:solidFill>
                  <a:schemeClr val="bg1"/>
                </a:solidFill>
                <a:latin typeface="+mj-lt"/>
              </a:rPr>
              <a:t>Shortlisted</a:t>
            </a:r>
          </a:p>
          <a:p>
            <a:pPr marL="457200" indent="-457200">
              <a:lnSpc>
                <a:spcPct val="150000"/>
              </a:lnSpc>
              <a:buFont typeface="+mj-lt"/>
              <a:buAutoNum type="arabicPeriod"/>
            </a:pPr>
            <a:r>
              <a:rPr lang="en-US" sz="2400" dirty="0">
                <a:solidFill>
                  <a:schemeClr val="bg1"/>
                </a:solidFill>
                <a:latin typeface="+mj-lt"/>
              </a:rPr>
              <a:t>Project confirmed</a:t>
            </a:r>
          </a:p>
          <a:p>
            <a:pPr marL="457200" indent="-457200">
              <a:lnSpc>
                <a:spcPct val="150000"/>
              </a:lnSpc>
              <a:buFont typeface="+mj-lt"/>
              <a:buAutoNum type="arabicPeriod"/>
            </a:pPr>
            <a:r>
              <a:rPr lang="en-US" sz="2400" dirty="0">
                <a:solidFill>
                  <a:schemeClr val="bg1"/>
                </a:solidFill>
                <a:latin typeface="+mj-lt"/>
              </a:rPr>
              <a:t>Contract Negotiation</a:t>
            </a:r>
          </a:p>
          <a:p>
            <a:pPr marL="457200" indent="-457200">
              <a:lnSpc>
                <a:spcPct val="150000"/>
              </a:lnSpc>
              <a:buFont typeface="+mj-lt"/>
              <a:buAutoNum type="arabicPeriod"/>
            </a:pPr>
            <a:r>
              <a:rPr lang="en-US" sz="2400" dirty="0">
                <a:solidFill>
                  <a:schemeClr val="bg1"/>
                </a:solidFill>
                <a:latin typeface="+mj-lt"/>
              </a:rPr>
              <a:t>Contract Closure</a:t>
            </a:r>
          </a:p>
          <a:p>
            <a:pPr marL="457200" indent="-457200">
              <a:lnSpc>
                <a:spcPct val="150000"/>
              </a:lnSpc>
              <a:buFont typeface="+mj-lt"/>
              <a:buAutoNum type="arabicPeriod"/>
            </a:pPr>
            <a:r>
              <a:rPr lang="en-US" sz="2400" dirty="0">
                <a:solidFill>
                  <a:schemeClr val="bg1"/>
                </a:solidFill>
                <a:latin typeface="+mj-lt"/>
              </a:rPr>
              <a:t>Closed - Won</a:t>
            </a:r>
          </a:p>
        </p:txBody>
      </p:sp>
      <p:sp>
        <p:nvSpPr>
          <p:cNvPr id="8" name="Rectangle 7"/>
          <p:cNvSpPr/>
          <p:nvPr/>
        </p:nvSpPr>
        <p:spPr>
          <a:xfrm>
            <a:off x="531948" y="1777295"/>
            <a:ext cx="2773516" cy="458202"/>
          </a:xfrm>
          <a:prstGeom prst="rect">
            <a:avLst/>
          </a:prstGeom>
        </p:spPr>
        <p:txBody>
          <a:bodyPr wrap="none">
            <a:spAutoFit/>
          </a:bodyPr>
          <a:lstStyle/>
          <a:p>
            <a:pPr>
              <a:lnSpc>
                <a:spcPct val="150000"/>
              </a:lnSpc>
            </a:pPr>
            <a:r>
              <a:rPr lang="en-US" dirty="0">
                <a:latin typeface="+mj-lt"/>
              </a:rPr>
              <a:t> </a:t>
            </a:r>
            <a:r>
              <a:rPr lang="en-US" dirty="0">
                <a:solidFill>
                  <a:schemeClr val="bg1">
                    <a:lumMod val="75000"/>
                  </a:schemeClr>
                </a:solidFill>
                <a:latin typeface="+mj-lt"/>
              </a:rPr>
              <a:t>DECISION PROCESS </a:t>
            </a:r>
          </a:p>
        </p:txBody>
      </p:sp>
      <p:sp>
        <p:nvSpPr>
          <p:cNvPr id="6" name="Rectangle 5"/>
          <p:cNvSpPr/>
          <p:nvPr/>
        </p:nvSpPr>
        <p:spPr>
          <a:xfrm>
            <a:off x="614290" y="3330918"/>
            <a:ext cx="4337538" cy="646331"/>
          </a:xfrm>
          <a:prstGeom prst="rect">
            <a:avLst/>
          </a:prstGeom>
        </p:spPr>
        <p:txBody>
          <a:bodyPr wrap="square">
            <a:spAutoFit/>
          </a:bodyPr>
          <a:lstStyle/>
          <a:p>
            <a:r>
              <a:rPr lang="en-US" b="1" dirty="0">
                <a:solidFill>
                  <a:srgbClr val="E76121"/>
                </a:solidFill>
              </a:rPr>
              <a:t>A lot of sales peoples time are wasted on deals that will never happen. </a:t>
            </a:r>
          </a:p>
        </p:txBody>
      </p:sp>
    </p:spTree>
    <p:extLst>
      <p:ext uri="{BB962C8B-B14F-4D97-AF65-F5344CB8AC3E}">
        <p14:creationId xmlns:p14="http://schemas.microsoft.com/office/powerpoint/2010/main" val="41399680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26602" y="682627"/>
            <a:ext cx="5454650" cy="1590675"/>
          </a:xfrm>
        </p:spPr>
        <p:txBody>
          <a:bodyPr>
            <a:normAutofit/>
          </a:bodyPr>
          <a:lstStyle/>
          <a:p>
            <a:pPr>
              <a:lnSpc>
                <a:spcPct val="100000"/>
              </a:lnSpc>
            </a:pPr>
            <a:r>
              <a:rPr lang="en-US" sz="4000" b="1" dirty="0"/>
              <a:t>Sales Process Template</a:t>
            </a:r>
          </a:p>
        </p:txBody>
      </p:sp>
      <p:sp>
        <p:nvSpPr>
          <p:cNvPr id="4" name="Rectangle 3"/>
          <p:cNvSpPr/>
          <p:nvPr/>
        </p:nvSpPr>
        <p:spPr>
          <a:xfrm>
            <a:off x="626229" y="3618970"/>
            <a:ext cx="3791026" cy="1569660"/>
          </a:xfrm>
          <a:prstGeom prst="rect">
            <a:avLst/>
          </a:prstGeom>
        </p:spPr>
        <p:txBody>
          <a:bodyPr wrap="square">
            <a:spAutoFit/>
          </a:bodyPr>
          <a:lstStyle/>
          <a:p>
            <a:r>
              <a:rPr lang="en-US" sz="1600" dirty="0">
                <a:solidFill>
                  <a:schemeClr val="tx1">
                    <a:lumMod val="65000"/>
                    <a:lumOff val="35000"/>
                  </a:schemeClr>
                </a:solidFill>
              </a:rPr>
              <a:t>Google’s research shows that 90% of B2B researchers who are online use search specifically to research business purchases, and they conduct an average of 12 searches before engaging on a brand’s website.</a:t>
            </a:r>
            <a:endParaRPr lang="en-US" sz="1400" dirty="0">
              <a:solidFill>
                <a:schemeClr val="tx1">
                  <a:lumMod val="65000"/>
                  <a:lumOff val="35000"/>
                </a:schemeClr>
              </a:solidFill>
            </a:endParaRPr>
          </a:p>
        </p:txBody>
      </p:sp>
      <p:grpSp>
        <p:nvGrpSpPr>
          <p:cNvPr id="5" name="Group 4"/>
          <p:cNvGrpSpPr>
            <a:grpSpLocks noChangeAspect="1"/>
          </p:cNvGrpSpPr>
          <p:nvPr/>
        </p:nvGrpSpPr>
        <p:grpSpPr bwMode="auto">
          <a:xfrm>
            <a:off x="5034408" y="1520081"/>
            <a:ext cx="6035560" cy="3408129"/>
            <a:chOff x="2516" y="1558"/>
            <a:chExt cx="2644" cy="1493"/>
          </a:xfrm>
        </p:grpSpPr>
        <p:sp>
          <p:nvSpPr>
            <p:cNvPr id="16" name="Freeform 12"/>
            <p:cNvSpPr>
              <a:spLocks/>
            </p:cNvSpPr>
            <p:nvPr/>
          </p:nvSpPr>
          <p:spPr bwMode="auto">
            <a:xfrm>
              <a:off x="2670" y="1719"/>
              <a:ext cx="2338" cy="1170"/>
            </a:xfrm>
            <a:custGeom>
              <a:avLst/>
              <a:gdLst>
                <a:gd name="T0" fmla="*/ 69 w 2338"/>
                <a:gd name="T1" fmla="*/ 1170 h 1170"/>
                <a:gd name="T2" fmla="*/ 0 w 2338"/>
                <a:gd name="T3" fmla="*/ 1110 h 1170"/>
                <a:gd name="T4" fmla="*/ 771 w 2338"/>
                <a:gd name="T5" fmla="*/ 276 h 1170"/>
                <a:gd name="T6" fmla="*/ 1614 w 2338"/>
                <a:gd name="T7" fmla="*/ 815 h 1170"/>
                <a:gd name="T8" fmla="*/ 2267 w 2338"/>
                <a:gd name="T9" fmla="*/ 0 h 1170"/>
                <a:gd name="T10" fmla="*/ 2338 w 2338"/>
                <a:gd name="T11" fmla="*/ 58 h 1170"/>
                <a:gd name="T12" fmla="*/ 1634 w 2338"/>
                <a:gd name="T13" fmla="*/ 934 h 1170"/>
                <a:gd name="T14" fmla="*/ 786 w 2338"/>
                <a:gd name="T15" fmla="*/ 394 h 1170"/>
                <a:gd name="T16" fmla="*/ 69 w 2338"/>
                <a:gd name="T17" fmla="*/ 1170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8" h="1170">
                  <a:moveTo>
                    <a:pt x="69" y="1170"/>
                  </a:moveTo>
                  <a:lnTo>
                    <a:pt x="0" y="1110"/>
                  </a:lnTo>
                  <a:lnTo>
                    <a:pt x="771" y="276"/>
                  </a:lnTo>
                  <a:lnTo>
                    <a:pt x="1614" y="815"/>
                  </a:lnTo>
                  <a:lnTo>
                    <a:pt x="2267" y="0"/>
                  </a:lnTo>
                  <a:lnTo>
                    <a:pt x="2338" y="58"/>
                  </a:lnTo>
                  <a:lnTo>
                    <a:pt x="1634" y="934"/>
                  </a:lnTo>
                  <a:lnTo>
                    <a:pt x="786" y="394"/>
                  </a:lnTo>
                  <a:lnTo>
                    <a:pt x="69" y="1170"/>
                  </a:lnTo>
                  <a:close/>
                </a:path>
              </a:pathLst>
            </a:custGeom>
            <a:solidFill>
              <a:srgbClr val="646B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3"/>
            <p:cNvSpPr>
              <a:spLocks noChangeArrowheads="1"/>
            </p:cNvSpPr>
            <p:nvPr/>
          </p:nvSpPr>
          <p:spPr bwMode="auto">
            <a:xfrm>
              <a:off x="2516" y="2672"/>
              <a:ext cx="379" cy="379"/>
            </a:xfrm>
            <a:prstGeom prst="ellipse">
              <a:avLst/>
            </a:prstGeom>
            <a:solidFill>
              <a:srgbClr val="6EB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4"/>
            <p:cNvSpPr>
              <a:spLocks noChangeArrowheads="1"/>
            </p:cNvSpPr>
            <p:nvPr/>
          </p:nvSpPr>
          <p:spPr bwMode="auto">
            <a:xfrm>
              <a:off x="3258" y="1866"/>
              <a:ext cx="379" cy="379"/>
            </a:xfrm>
            <a:prstGeom prst="ellipse">
              <a:avLst/>
            </a:prstGeom>
            <a:solidFill>
              <a:srgbClr val="FBD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5"/>
            <p:cNvSpPr>
              <a:spLocks noChangeArrowheads="1"/>
            </p:cNvSpPr>
            <p:nvPr/>
          </p:nvSpPr>
          <p:spPr bwMode="auto">
            <a:xfrm>
              <a:off x="4103" y="2403"/>
              <a:ext cx="379" cy="379"/>
            </a:xfrm>
            <a:prstGeom prst="ellipse">
              <a:avLst/>
            </a:prstGeom>
            <a:solidFill>
              <a:srgbClr val="71D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6"/>
            <p:cNvSpPr>
              <a:spLocks noChangeArrowheads="1"/>
            </p:cNvSpPr>
            <p:nvPr/>
          </p:nvSpPr>
          <p:spPr bwMode="auto">
            <a:xfrm>
              <a:off x="4781" y="1558"/>
              <a:ext cx="379" cy="379"/>
            </a:xfrm>
            <a:prstGeom prst="ellipse">
              <a:avLst/>
            </a:prstGeom>
            <a:solidFill>
              <a:srgbClr val="F05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1" name="Rectangle 10"/>
          <p:cNvSpPr/>
          <p:nvPr/>
        </p:nvSpPr>
        <p:spPr>
          <a:xfrm>
            <a:off x="4959078" y="4983536"/>
            <a:ext cx="1019692" cy="338554"/>
          </a:xfrm>
          <a:prstGeom prst="rect">
            <a:avLst/>
          </a:prstGeom>
        </p:spPr>
        <p:txBody>
          <a:bodyPr wrap="square">
            <a:spAutoFit/>
          </a:bodyPr>
          <a:lstStyle/>
          <a:p>
            <a:pPr algn="ctr"/>
            <a:r>
              <a:rPr lang="en-US" sz="1600" dirty="0">
                <a:solidFill>
                  <a:schemeClr val="tx1">
                    <a:lumMod val="65000"/>
                    <a:lumOff val="35000"/>
                  </a:schemeClr>
                </a:solidFill>
              </a:rPr>
              <a:t>Stage 1</a:t>
            </a:r>
            <a:endParaRPr lang="en-US" sz="1600" dirty="0"/>
          </a:p>
        </p:txBody>
      </p:sp>
      <p:sp>
        <p:nvSpPr>
          <p:cNvPr id="12" name="Rectangle 11"/>
          <p:cNvSpPr/>
          <p:nvPr/>
        </p:nvSpPr>
        <p:spPr>
          <a:xfrm>
            <a:off x="6613910" y="1480682"/>
            <a:ext cx="1019692" cy="338554"/>
          </a:xfrm>
          <a:prstGeom prst="rect">
            <a:avLst/>
          </a:prstGeom>
        </p:spPr>
        <p:txBody>
          <a:bodyPr wrap="square">
            <a:spAutoFit/>
          </a:bodyPr>
          <a:lstStyle/>
          <a:p>
            <a:pPr algn="ctr"/>
            <a:r>
              <a:rPr lang="en-US" sz="1600" dirty="0">
                <a:solidFill>
                  <a:schemeClr val="tx1">
                    <a:lumMod val="65000"/>
                    <a:lumOff val="35000"/>
                  </a:schemeClr>
                </a:solidFill>
              </a:rPr>
              <a:t>Stage 2</a:t>
            </a:r>
            <a:endParaRPr lang="en-US" sz="1600" dirty="0"/>
          </a:p>
        </p:txBody>
      </p:sp>
      <p:sp>
        <p:nvSpPr>
          <p:cNvPr id="13" name="Rectangle 12"/>
          <p:cNvSpPr/>
          <p:nvPr/>
        </p:nvSpPr>
        <p:spPr>
          <a:xfrm>
            <a:off x="8625589" y="4434896"/>
            <a:ext cx="1019692" cy="338554"/>
          </a:xfrm>
          <a:prstGeom prst="rect">
            <a:avLst/>
          </a:prstGeom>
        </p:spPr>
        <p:txBody>
          <a:bodyPr wrap="square">
            <a:spAutoFit/>
          </a:bodyPr>
          <a:lstStyle/>
          <a:p>
            <a:pPr algn="ctr"/>
            <a:r>
              <a:rPr lang="en-US" sz="1600" dirty="0">
                <a:solidFill>
                  <a:schemeClr val="tx1">
                    <a:lumMod val="65000"/>
                    <a:lumOff val="35000"/>
                  </a:schemeClr>
                </a:solidFill>
              </a:rPr>
              <a:t>Stage 3</a:t>
            </a:r>
            <a:endParaRPr lang="en-US" sz="1600" dirty="0"/>
          </a:p>
        </p:txBody>
      </p:sp>
      <p:sp>
        <p:nvSpPr>
          <p:cNvPr id="14" name="Rectangle 13"/>
          <p:cNvSpPr/>
          <p:nvPr/>
        </p:nvSpPr>
        <p:spPr>
          <a:xfrm>
            <a:off x="10116768" y="805430"/>
            <a:ext cx="1019692" cy="338554"/>
          </a:xfrm>
          <a:prstGeom prst="rect">
            <a:avLst/>
          </a:prstGeom>
        </p:spPr>
        <p:txBody>
          <a:bodyPr wrap="square">
            <a:spAutoFit/>
          </a:bodyPr>
          <a:lstStyle/>
          <a:p>
            <a:pPr algn="ctr"/>
            <a:r>
              <a:rPr lang="en-US" sz="1600" dirty="0">
                <a:solidFill>
                  <a:schemeClr val="tx1">
                    <a:lumMod val="65000"/>
                    <a:lumOff val="35000"/>
                  </a:schemeClr>
                </a:solidFill>
              </a:rPr>
              <a:t>Stage 4</a:t>
            </a:r>
            <a:endParaRPr lang="en-US" sz="1600" dirty="0"/>
          </a:p>
        </p:txBody>
      </p:sp>
      <p:sp>
        <p:nvSpPr>
          <p:cNvPr id="3" name="Rectangle 2"/>
          <p:cNvSpPr/>
          <p:nvPr/>
        </p:nvSpPr>
        <p:spPr>
          <a:xfrm>
            <a:off x="4664677" y="5241946"/>
            <a:ext cx="1710725" cy="646331"/>
          </a:xfrm>
          <a:prstGeom prst="rect">
            <a:avLst/>
          </a:prstGeom>
        </p:spPr>
        <p:txBody>
          <a:bodyPr wrap="none">
            <a:spAutoFit/>
          </a:bodyPr>
          <a:lstStyle/>
          <a:p>
            <a:pPr algn="ctr"/>
            <a:r>
              <a:rPr lang="en-US" dirty="0">
                <a:solidFill>
                  <a:srgbClr val="E76121"/>
                </a:solidFill>
                <a:latin typeface="+mj-lt"/>
                <a:ea typeface="Segoe UI Black" panose="020B0A02040204020203" pitchFamily="34" charset="0"/>
                <a:cs typeface="Segoe UI Black" panose="020B0A02040204020203" pitchFamily="34" charset="0"/>
              </a:rPr>
              <a:t>Prospecting</a:t>
            </a:r>
          </a:p>
          <a:p>
            <a:pPr algn="ctr"/>
            <a:r>
              <a:rPr lang="en-US" b="0" i="0" dirty="0">
                <a:solidFill>
                  <a:srgbClr val="E76121"/>
                </a:solidFill>
                <a:effectLst/>
                <a:latin typeface="+mj-lt"/>
                <a:ea typeface="Segoe UI Black" panose="020B0A02040204020203" pitchFamily="34" charset="0"/>
                <a:cs typeface="Segoe UI Black" panose="020B0A02040204020203" pitchFamily="34" charset="0"/>
              </a:rPr>
              <a:t>Connecting</a:t>
            </a:r>
          </a:p>
        </p:txBody>
      </p:sp>
      <p:sp>
        <p:nvSpPr>
          <p:cNvPr id="21" name="Rectangle 20"/>
          <p:cNvSpPr/>
          <p:nvPr/>
        </p:nvSpPr>
        <p:spPr>
          <a:xfrm>
            <a:off x="626229" y="3182871"/>
            <a:ext cx="3467469" cy="369332"/>
          </a:xfrm>
          <a:prstGeom prst="rect">
            <a:avLst/>
          </a:prstGeom>
        </p:spPr>
        <p:txBody>
          <a:bodyPr wrap="square">
            <a:spAutoFit/>
          </a:bodyPr>
          <a:lstStyle/>
          <a:p>
            <a:r>
              <a:rPr lang="en-US" b="1" dirty="0">
                <a:solidFill>
                  <a:srgbClr val="E76121"/>
                </a:solidFill>
              </a:rPr>
              <a:t>The Modern B2B Sales Process.</a:t>
            </a:r>
          </a:p>
        </p:txBody>
      </p:sp>
      <p:sp>
        <p:nvSpPr>
          <p:cNvPr id="22" name="Rectangle 21"/>
          <p:cNvSpPr/>
          <p:nvPr/>
        </p:nvSpPr>
        <p:spPr>
          <a:xfrm>
            <a:off x="6493477" y="1739091"/>
            <a:ext cx="1345240" cy="369332"/>
          </a:xfrm>
          <a:prstGeom prst="rect">
            <a:avLst/>
          </a:prstGeom>
        </p:spPr>
        <p:txBody>
          <a:bodyPr wrap="none">
            <a:spAutoFit/>
          </a:bodyPr>
          <a:lstStyle/>
          <a:p>
            <a:pPr algn="ctr"/>
            <a:r>
              <a:rPr lang="en-US" dirty="0">
                <a:solidFill>
                  <a:srgbClr val="E76121"/>
                </a:solidFill>
                <a:latin typeface="+mj-lt"/>
                <a:ea typeface="Segoe UI Black" panose="020B0A02040204020203" pitchFamily="34" charset="0"/>
                <a:cs typeface="Segoe UI Black" panose="020B0A02040204020203" pitchFamily="34" charset="0"/>
              </a:rPr>
              <a:t>Research</a:t>
            </a:r>
            <a:endParaRPr lang="en-US" b="0" i="0" dirty="0">
              <a:solidFill>
                <a:srgbClr val="E76121"/>
              </a:solidFill>
              <a:effectLst/>
              <a:latin typeface="+mj-lt"/>
              <a:ea typeface="Segoe UI Black" panose="020B0A02040204020203" pitchFamily="34" charset="0"/>
              <a:cs typeface="Segoe UI Black" panose="020B0A02040204020203" pitchFamily="34" charset="0"/>
            </a:endParaRPr>
          </a:p>
        </p:txBody>
      </p:sp>
      <p:sp>
        <p:nvSpPr>
          <p:cNvPr id="23" name="Rectangle 22"/>
          <p:cNvSpPr/>
          <p:nvPr/>
        </p:nvSpPr>
        <p:spPr>
          <a:xfrm>
            <a:off x="8519224" y="4707373"/>
            <a:ext cx="1242648" cy="369332"/>
          </a:xfrm>
          <a:prstGeom prst="rect">
            <a:avLst/>
          </a:prstGeom>
        </p:spPr>
        <p:txBody>
          <a:bodyPr wrap="none">
            <a:spAutoFit/>
          </a:bodyPr>
          <a:lstStyle/>
          <a:p>
            <a:pPr algn="ctr"/>
            <a:r>
              <a:rPr lang="en-US" dirty="0">
                <a:solidFill>
                  <a:srgbClr val="E76121"/>
                </a:solidFill>
                <a:latin typeface="+mj-lt"/>
                <a:ea typeface="Segoe UI Black" panose="020B0A02040204020203" pitchFamily="34" charset="0"/>
                <a:cs typeface="Segoe UI Black" panose="020B0A02040204020203" pitchFamily="34" charset="0"/>
              </a:rPr>
              <a:t>Pitching</a:t>
            </a:r>
            <a:endParaRPr lang="en-US" b="0" i="0" dirty="0">
              <a:solidFill>
                <a:srgbClr val="E76121"/>
              </a:solidFill>
              <a:effectLst/>
              <a:latin typeface="+mj-lt"/>
              <a:ea typeface="Segoe UI Black" panose="020B0A02040204020203" pitchFamily="34" charset="0"/>
              <a:cs typeface="Segoe UI Black" panose="020B0A02040204020203" pitchFamily="34" charset="0"/>
            </a:endParaRPr>
          </a:p>
        </p:txBody>
      </p:sp>
      <p:sp>
        <p:nvSpPr>
          <p:cNvPr id="24" name="Rectangle 23"/>
          <p:cNvSpPr/>
          <p:nvPr/>
        </p:nvSpPr>
        <p:spPr>
          <a:xfrm>
            <a:off x="9560237" y="1063840"/>
            <a:ext cx="2074607" cy="369332"/>
          </a:xfrm>
          <a:prstGeom prst="rect">
            <a:avLst/>
          </a:prstGeom>
        </p:spPr>
        <p:txBody>
          <a:bodyPr wrap="none">
            <a:spAutoFit/>
          </a:bodyPr>
          <a:lstStyle/>
          <a:p>
            <a:pPr algn="ctr"/>
            <a:r>
              <a:rPr lang="en-US" dirty="0">
                <a:solidFill>
                  <a:srgbClr val="E76121"/>
                </a:solidFill>
                <a:latin typeface="+mj-lt"/>
                <a:ea typeface="Segoe UI Black" panose="020B0A02040204020203" pitchFamily="34" charset="0"/>
                <a:cs typeface="Segoe UI Black" panose="020B0A02040204020203" pitchFamily="34" charset="0"/>
              </a:rPr>
              <a:t>Demonstration</a:t>
            </a:r>
            <a:endParaRPr lang="en-US" b="0" i="0" dirty="0">
              <a:solidFill>
                <a:srgbClr val="E76121"/>
              </a:solidFill>
              <a:effectLst/>
              <a:latin typeface="+mj-lt"/>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475708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 y="464234"/>
            <a:ext cx="6457072" cy="5787040"/>
            <a:chOff x="0" y="697679"/>
            <a:chExt cx="6459794" cy="5773286"/>
          </a:xfrm>
        </p:grpSpPr>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97679"/>
              <a:ext cx="3128910" cy="2027987"/>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9359"/>
            <a:stretch/>
          </p:blipFill>
          <p:spPr>
            <a:xfrm>
              <a:off x="0" y="2861187"/>
              <a:ext cx="6459794" cy="3609778"/>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42754" y="710380"/>
              <a:ext cx="3216383" cy="2018071"/>
            </a:xfrm>
            <a:prstGeom prst="rect">
              <a:avLst/>
            </a:prstGeom>
          </p:spPr>
        </p:pic>
      </p:grpSp>
      <p:sp>
        <p:nvSpPr>
          <p:cNvPr id="2" name="Title 1"/>
          <p:cNvSpPr>
            <a:spLocks noGrp="1"/>
          </p:cNvSpPr>
          <p:nvPr>
            <p:ph type="title"/>
          </p:nvPr>
        </p:nvSpPr>
        <p:spPr>
          <a:xfrm>
            <a:off x="7020232" y="789634"/>
            <a:ext cx="4361300" cy="1325563"/>
          </a:xfrm>
        </p:spPr>
        <p:txBody>
          <a:bodyPr>
            <a:normAutofit/>
          </a:bodyPr>
          <a:lstStyle/>
          <a:p>
            <a:pPr>
              <a:lnSpc>
                <a:spcPct val="100000"/>
              </a:lnSpc>
            </a:pPr>
            <a:r>
              <a:rPr lang="en-US" sz="4000" b="1" dirty="0"/>
              <a:t>Success Factors</a:t>
            </a:r>
          </a:p>
        </p:txBody>
      </p:sp>
      <p:sp>
        <p:nvSpPr>
          <p:cNvPr id="4" name="Rectangle 3"/>
          <p:cNvSpPr/>
          <p:nvPr/>
        </p:nvSpPr>
        <p:spPr>
          <a:xfrm>
            <a:off x="7029717" y="2036467"/>
            <a:ext cx="3578224" cy="507831"/>
          </a:xfrm>
          <a:prstGeom prst="rect">
            <a:avLst/>
          </a:prstGeom>
        </p:spPr>
        <p:txBody>
          <a:bodyPr wrap="none">
            <a:spAutoFit/>
          </a:bodyPr>
          <a:lstStyle/>
          <a:p>
            <a:pPr>
              <a:lnSpc>
                <a:spcPct val="150000"/>
              </a:lnSpc>
            </a:pPr>
            <a:r>
              <a:rPr lang="en-US" dirty="0">
                <a:solidFill>
                  <a:schemeClr val="bg1">
                    <a:lumMod val="75000"/>
                  </a:schemeClr>
                </a:solidFill>
                <a:latin typeface="+mj-lt"/>
              </a:rPr>
              <a:t>FOR YOUR SALES PROCESS</a:t>
            </a:r>
          </a:p>
        </p:txBody>
      </p:sp>
      <p:sp>
        <p:nvSpPr>
          <p:cNvPr id="5" name="Rectangle 4"/>
          <p:cNvSpPr/>
          <p:nvPr/>
        </p:nvSpPr>
        <p:spPr>
          <a:xfrm>
            <a:off x="7020233" y="4556532"/>
            <a:ext cx="4123967" cy="1323439"/>
          </a:xfrm>
          <a:prstGeom prst="rect">
            <a:avLst/>
          </a:prstGeom>
        </p:spPr>
        <p:txBody>
          <a:bodyPr wrap="square">
            <a:spAutoFit/>
          </a:bodyPr>
          <a:lstStyle/>
          <a:p>
            <a:r>
              <a:rPr lang="en-US" sz="1600" dirty="0">
                <a:solidFill>
                  <a:schemeClr val="tx1">
                    <a:lumMod val="65000"/>
                    <a:lumOff val="35000"/>
                  </a:schemeClr>
                </a:solidFill>
              </a:rPr>
              <a:t>There are a lot of really bad CRM systems out there. Make sure you carefully select a really good CRM system and marketing system. Then add some great tools that helps the sales team be efficient.</a:t>
            </a:r>
          </a:p>
        </p:txBody>
      </p:sp>
      <p:sp>
        <p:nvSpPr>
          <p:cNvPr id="12" name="Rectangle 11"/>
          <p:cNvSpPr/>
          <p:nvPr/>
        </p:nvSpPr>
        <p:spPr>
          <a:xfrm>
            <a:off x="7020234" y="3782808"/>
            <a:ext cx="3432062" cy="646331"/>
          </a:xfrm>
          <a:prstGeom prst="rect">
            <a:avLst/>
          </a:prstGeom>
        </p:spPr>
        <p:txBody>
          <a:bodyPr wrap="square">
            <a:spAutoFit/>
          </a:bodyPr>
          <a:lstStyle/>
          <a:p>
            <a:r>
              <a:rPr lang="en-US" b="1" dirty="0">
                <a:solidFill>
                  <a:srgbClr val="E76121"/>
                </a:solidFill>
              </a:rPr>
              <a:t>Implement IT tools to support the process.</a:t>
            </a:r>
          </a:p>
        </p:txBody>
      </p:sp>
    </p:spTree>
    <p:extLst>
      <p:ext uri="{BB962C8B-B14F-4D97-AF65-F5344CB8AC3E}">
        <p14:creationId xmlns:p14="http://schemas.microsoft.com/office/powerpoint/2010/main" val="1770676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572000" cy="6858000"/>
          </a:xfrm>
          <a:prstGeom prst="rect">
            <a:avLst/>
          </a:prstGeom>
        </p:spPr>
      </p:pic>
      <p:sp>
        <p:nvSpPr>
          <p:cNvPr id="2" name="Title 1"/>
          <p:cNvSpPr>
            <a:spLocks noGrp="1"/>
          </p:cNvSpPr>
          <p:nvPr>
            <p:ph type="title"/>
          </p:nvPr>
        </p:nvSpPr>
        <p:spPr>
          <a:xfrm>
            <a:off x="616286" y="843417"/>
            <a:ext cx="4958604" cy="675667"/>
          </a:xfrm>
        </p:spPr>
        <p:txBody>
          <a:bodyPr>
            <a:normAutofit fontScale="90000"/>
          </a:bodyPr>
          <a:lstStyle/>
          <a:p>
            <a:pPr>
              <a:lnSpc>
                <a:spcPct val="100000"/>
              </a:lnSpc>
            </a:pPr>
            <a:r>
              <a:rPr lang="en-US" sz="4000" b="1" dirty="0"/>
              <a:t>Define Sales Tools</a:t>
            </a:r>
          </a:p>
        </p:txBody>
      </p:sp>
      <p:sp>
        <p:nvSpPr>
          <p:cNvPr id="4" name="Rectangle 3"/>
          <p:cNvSpPr/>
          <p:nvPr/>
        </p:nvSpPr>
        <p:spPr>
          <a:xfrm>
            <a:off x="616286" y="1324583"/>
            <a:ext cx="2359941" cy="507831"/>
          </a:xfrm>
          <a:prstGeom prst="rect">
            <a:avLst/>
          </a:prstGeom>
        </p:spPr>
        <p:txBody>
          <a:bodyPr wrap="none">
            <a:spAutoFit/>
          </a:bodyPr>
          <a:lstStyle/>
          <a:p>
            <a:pPr>
              <a:lnSpc>
                <a:spcPct val="150000"/>
              </a:lnSpc>
            </a:pPr>
            <a:r>
              <a:rPr lang="en-US" dirty="0">
                <a:solidFill>
                  <a:schemeClr val="bg1">
                    <a:lumMod val="75000"/>
                  </a:schemeClr>
                </a:solidFill>
                <a:latin typeface="+mj-lt"/>
              </a:rPr>
              <a:t>FOR EACH STAGE</a:t>
            </a:r>
          </a:p>
        </p:txBody>
      </p:sp>
      <p:sp>
        <p:nvSpPr>
          <p:cNvPr id="5" name="Rectangle 4"/>
          <p:cNvSpPr/>
          <p:nvPr/>
        </p:nvSpPr>
        <p:spPr>
          <a:xfrm>
            <a:off x="616286" y="2784587"/>
            <a:ext cx="4471906" cy="923330"/>
          </a:xfrm>
          <a:prstGeom prst="rect">
            <a:avLst/>
          </a:prstGeom>
        </p:spPr>
        <p:txBody>
          <a:bodyPr wrap="square">
            <a:spAutoFit/>
          </a:bodyPr>
          <a:lstStyle/>
          <a:p>
            <a:r>
              <a:rPr lang="en-US" b="1" dirty="0">
                <a:solidFill>
                  <a:srgbClr val="E76121"/>
                </a:solidFill>
              </a:rPr>
              <a:t>What tools needs to be available for your sales team to be able to reach the targeted outcome?</a:t>
            </a:r>
          </a:p>
        </p:txBody>
      </p:sp>
      <p:sp>
        <p:nvSpPr>
          <p:cNvPr id="9" name="Rectangle 8"/>
          <p:cNvSpPr/>
          <p:nvPr/>
        </p:nvSpPr>
        <p:spPr>
          <a:xfrm>
            <a:off x="616286" y="3741190"/>
            <a:ext cx="4471906" cy="1569660"/>
          </a:xfrm>
          <a:prstGeom prst="rect">
            <a:avLst/>
          </a:prstGeom>
        </p:spPr>
        <p:txBody>
          <a:bodyPr wrap="square">
            <a:spAutoFit/>
          </a:bodyPr>
          <a:lstStyle/>
          <a:p>
            <a:r>
              <a:rPr lang="en-US" sz="1600" dirty="0">
                <a:solidFill>
                  <a:schemeClr val="tx1">
                    <a:lumMod val="65000"/>
                    <a:lumOff val="35000"/>
                  </a:schemeClr>
                </a:solidFill>
              </a:rPr>
              <a:t>Do your team need a great value proposition, referrals, discovery questions, success stories, demos or presentations? Make sure to define what tools that need to be available for each stage &amp; be creative. Great tools will speed up the process. </a:t>
            </a:r>
          </a:p>
        </p:txBody>
      </p:sp>
    </p:spTree>
    <p:extLst>
      <p:ext uri="{BB962C8B-B14F-4D97-AF65-F5344CB8AC3E}">
        <p14:creationId xmlns:p14="http://schemas.microsoft.com/office/powerpoint/2010/main" val="3791941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2" y="872614"/>
            <a:ext cx="4226922" cy="497167"/>
          </a:xfrm>
        </p:spPr>
        <p:txBody>
          <a:bodyPr>
            <a:normAutofit fontScale="90000"/>
          </a:bodyPr>
          <a:lstStyle/>
          <a:p>
            <a:pPr>
              <a:lnSpc>
                <a:spcPct val="100000"/>
              </a:lnSpc>
            </a:pPr>
            <a:r>
              <a:rPr lang="en-US" sz="4000" b="1" dirty="0"/>
              <a:t>Sales Technique</a:t>
            </a:r>
          </a:p>
        </p:txBody>
      </p:sp>
      <p:sp>
        <p:nvSpPr>
          <p:cNvPr id="4" name="Rectangle 3"/>
          <p:cNvSpPr/>
          <p:nvPr/>
        </p:nvSpPr>
        <p:spPr>
          <a:xfrm>
            <a:off x="619432" y="1341811"/>
            <a:ext cx="3496470" cy="461024"/>
          </a:xfrm>
          <a:prstGeom prst="rect">
            <a:avLst/>
          </a:prstGeom>
        </p:spPr>
        <p:txBody>
          <a:bodyPr wrap="none">
            <a:spAutoFit/>
          </a:bodyPr>
          <a:lstStyle/>
          <a:p>
            <a:pPr>
              <a:lnSpc>
                <a:spcPct val="150000"/>
              </a:lnSpc>
            </a:pPr>
            <a:r>
              <a:rPr lang="en-US" dirty="0">
                <a:solidFill>
                  <a:schemeClr val="bg1">
                    <a:lumMod val="75000"/>
                  </a:schemeClr>
                </a:solidFill>
                <a:latin typeface="+mj-lt"/>
              </a:rPr>
              <a:t>THIS IS A GREAT EXAMPLE</a:t>
            </a:r>
          </a:p>
        </p:txBody>
      </p:sp>
      <p:sp>
        <p:nvSpPr>
          <p:cNvPr id="5" name="Rectangle 4"/>
          <p:cNvSpPr/>
          <p:nvPr/>
        </p:nvSpPr>
        <p:spPr>
          <a:xfrm>
            <a:off x="619432" y="3763278"/>
            <a:ext cx="4242854" cy="1077218"/>
          </a:xfrm>
          <a:prstGeom prst="rect">
            <a:avLst/>
          </a:prstGeom>
        </p:spPr>
        <p:txBody>
          <a:bodyPr wrap="square">
            <a:spAutoFit/>
          </a:bodyPr>
          <a:lstStyle/>
          <a:p>
            <a:r>
              <a:rPr lang="en-US" sz="1600" dirty="0">
                <a:solidFill>
                  <a:schemeClr val="tx1">
                    <a:lumMod val="65000"/>
                    <a:lumOff val="35000"/>
                  </a:schemeClr>
                </a:solidFill>
              </a:rPr>
              <a:t>How you can define your sales process &amp; all the pre work, milestones, customer buying process, targeted outcome, selling tools &amp; marketing tools around each step.</a:t>
            </a:r>
          </a:p>
        </p:txBody>
      </p:sp>
      <p:grpSp>
        <p:nvGrpSpPr>
          <p:cNvPr id="3" name="Group 2"/>
          <p:cNvGrpSpPr/>
          <p:nvPr/>
        </p:nvGrpSpPr>
        <p:grpSpPr>
          <a:xfrm>
            <a:off x="6095999" y="990600"/>
            <a:ext cx="4611329" cy="5218471"/>
            <a:chOff x="6096000" y="0"/>
            <a:chExt cx="4276850" cy="6689822"/>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276850" cy="3263099"/>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3369493"/>
              <a:ext cx="4276850" cy="3320329"/>
            </a:xfrm>
            <a:prstGeom prst="rect">
              <a:avLst/>
            </a:prstGeom>
          </p:spPr>
        </p:pic>
      </p:grpSp>
      <p:sp>
        <p:nvSpPr>
          <p:cNvPr id="9" name="Rectangle 8"/>
          <p:cNvSpPr/>
          <p:nvPr/>
        </p:nvSpPr>
        <p:spPr>
          <a:xfrm>
            <a:off x="616286" y="2784587"/>
            <a:ext cx="4471906" cy="923330"/>
          </a:xfrm>
          <a:prstGeom prst="rect">
            <a:avLst/>
          </a:prstGeom>
        </p:spPr>
        <p:txBody>
          <a:bodyPr wrap="square">
            <a:spAutoFit/>
          </a:bodyPr>
          <a:lstStyle/>
          <a:p>
            <a:r>
              <a:rPr lang="en-US" b="1" dirty="0">
                <a:solidFill>
                  <a:srgbClr val="E76121"/>
                </a:solidFill>
              </a:rPr>
              <a:t>What tools needs to be available for your sales team to be able to reach the targeted outcome?</a:t>
            </a:r>
          </a:p>
        </p:txBody>
      </p:sp>
    </p:spTree>
    <p:extLst>
      <p:ext uri="{BB962C8B-B14F-4D97-AF65-F5344CB8AC3E}">
        <p14:creationId xmlns:p14="http://schemas.microsoft.com/office/powerpoint/2010/main" val="2251915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B489241F-916E-4A15-AA7B-9D2359CC79BB}"/>
              </a:ext>
            </a:extLst>
          </p:cNvPr>
          <p:cNvPicPr>
            <a:picLocks noChangeAspect="1"/>
          </p:cNvPicPr>
          <p:nvPr/>
        </p:nvPicPr>
        <p:blipFill>
          <a:blip r:embed="rId2"/>
          <a:stretch>
            <a:fillRect/>
          </a:stretch>
        </p:blipFill>
        <p:spPr>
          <a:xfrm>
            <a:off x="0" y="0"/>
            <a:ext cx="12192000" cy="6858000"/>
          </a:xfrm>
          <a:prstGeom prst="rect">
            <a:avLst/>
          </a:prstGeom>
        </p:spPr>
      </p:pic>
      <p:sp>
        <p:nvSpPr>
          <p:cNvPr id="12" name="Rectangle 10">
            <a:extLst>
              <a:ext uri="{FF2B5EF4-FFF2-40B4-BE49-F238E27FC236}">
                <a16:creationId xmlns:a16="http://schemas.microsoft.com/office/drawing/2014/main" id="{521C2763-204C-4E6A-ABF7-7A0B1F2DEBB2}"/>
              </a:ext>
            </a:extLst>
          </p:cNvPr>
          <p:cNvSpPr/>
          <p:nvPr/>
        </p:nvSpPr>
        <p:spPr>
          <a:xfrm>
            <a:off x="-4914" y="1"/>
            <a:ext cx="12201828" cy="6858000"/>
          </a:xfrm>
          <a:prstGeom prst="rect">
            <a:avLst/>
          </a:prstGeom>
          <a:gradFill flip="none" rotWithShape="1">
            <a:gsLst>
              <a:gs pos="0">
                <a:schemeClr val="accent6">
                  <a:lumMod val="75000"/>
                  <a:alpha val="79000"/>
                </a:schemeClr>
              </a:gs>
              <a:gs pos="100000">
                <a:schemeClr val="accent6">
                  <a:lumMod val="5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7" name="Title 1"/>
          <p:cNvSpPr txBox="1">
            <a:spLocks/>
          </p:cNvSpPr>
          <p:nvPr/>
        </p:nvSpPr>
        <p:spPr>
          <a:xfrm>
            <a:off x="1480612" y="2668508"/>
            <a:ext cx="4278161" cy="1653719"/>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200" b="1" dirty="0">
                <a:solidFill>
                  <a:schemeClr val="bg1"/>
                </a:solidFill>
              </a:rPr>
              <a:t>TÍTULO</a:t>
            </a:r>
            <a:br>
              <a:rPr lang="en-US" sz="3200" b="1" dirty="0">
                <a:solidFill>
                  <a:schemeClr val="bg1"/>
                </a:solidFill>
              </a:rPr>
            </a:br>
            <a:r>
              <a:rPr lang="en-US" sz="3200" b="1" dirty="0">
                <a:solidFill>
                  <a:schemeClr val="bg1"/>
                </a:solidFill>
              </a:rPr>
              <a:t>PRESENTACIÓN 3</a:t>
            </a:r>
          </a:p>
        </p:txBody>
      </p:sp>
      <p:sp>
        <p:nvSpPr>
          <p:cNvPr id="8" name="Title 1"/>
          <p:cNvSpPr txBox="1">
            <a:spLocks/>
          </p:cNvSpPr>
          <p:nvPr/>
        </p:nvSpPr>
        <p:spPr>
          <a:xfrm>
            <a:off x="1480611" y="3839955"/>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b="1" dirty="0">
                <a:solidFill>
                  <a:schemeClr val="bg1"/>
                </a:solidFill>
              </a:rPr>
              <a:t>NOMBRE</a:t>
            </a:r>
          </a:p>
          <a:p>
            <a:pPr algn="l">
              <a:lnSpc>
                <a:spcPct val="100000"/>
              </a:lnSpc>
            </a:pPr>
            <a:r>
              <a:rPr lang="en-US" sz="1400" dirty="0">
                <a:solidFill>
                  <a:schemeClr val="bg1"/>
                </a:solidFill>
                <a:latin typeface="+mn-lt"/>
              </a:rPr>
              <a:t>Cargo</a:t>
            </a:r>
            <a:endParaRPr lang="en-US" sz="600" dirty="0">
              <a:solidFill>
                <a:schemeClr val="bg1"/>
              </a:solidFill>
              <a:latin typeface="+mn-lt"/>
            </a:endParaRPr>
          </a:p>
        </p:txBody>
      </p:sp>
      <p:sp>
        <p:nvSpPr>
          <p:cNvPr id="13" name="Rectangle 12"/>
          <p:cNvSpPr/>
          <p:nvPr/>
        </p:nvSpPr>
        <p:spPr>
          <a:xfrm>
            <a:off x="1480611" y="4523899"/>
            <a:ext cx="1386918" cy="338554"/>
          </a:xfrm>
          <a:prstGeom prst="rect">
            <a:avLst/>
          </a:prstGeom>
        </p:spPr>
        <p:txBody>
          <a:bodyPr wrap="none">
            <a:spAutoFit/>
          </a:bodyPr>
          <a:lstStyle/>
          <a:p>
            <a:r>
              <a:rPr lang="en-US" sz="1600" dirty="0">
                <a:solidFill>
                  <a:schemeClr val="bg1"/>
                </a:solidFill>
              </a:rPr>
              <a:t>www.ideac.cl</a:t>
            </a:r>
          </a:p>
        </p:txBody>
      </p:sp>
      <p:sp>
        <p:nvSpPr>
          <p:cNvPr id="19" name="Round Same Side Corner Rectangle 8">
            <a:extLst>
              <a:ext uri="{FF2B5EF4-FFF2-40B4-BE49-F238E27FC236}">
                <a16:creationId xmlns:a16="http://schemas.microsoft.com/office/drawing/2014/main" id="{810E640C-818D-4914-B1AC-F6FAEF244F3D}"/>
              </a:ext>
            </a:extLst>
          </p:cNvPr>
          <p:cNvSpPr/>
          <p:nvPr/>
        </p:nvSpPr>
        <p:spPr>
          <a:xfrm rot="16200000">
            <a:off x="7789579" y="460033"/>
            <a:ext cx="3208190" cy="559664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áfico 8">
            <a:extLst>
              <a:ext uri="{FF2B5EF4-FFF2-40B4-BE49-F238E27FC236}">
                <a16:creationId xmlns:a16="http://schemas.microsoft.com/office/drawing/2014/main" id="{2A2DFCF4-B992-4FE9-9F87-ED3B1AA8F4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43047" y="2021969"/>
            <a:ext cx="2012629" cy="2482242"/>
          </a:xfrm>
          <a:prstGeom prst="rect">
            <a:avLst/>
          </a:prstGeom>
        </p:spPr>
      </p:pic>
      <p:sp>
        <p:nvSpPr>
          <p:cNvPr id="14" name="Round Same Side Corner Rectangle 14">
            <a:extLst>
              <a:ext uri="{FF2B5EF4-FFF2-40B4-BE49-F238E27FC236}">
                <a16:creationId xmlns:a16="http://schemas.microsoft.com/office/drawing/2014/main" id="{5F923481-7767-4628-854B-2AF1D5BF7DF0}"/>
              </a:ext>
            </a:extLst>
          </p:cNvPr>
          <p:cNvSpPr/>
          <p:nvPr/>
        </p:nvSpPr>
        <p:spPr>
          <a:xfrm rot="5400000">
            <a:off x="1768318" y="3219612"/>
            <a:ext cx="184065" cy="3740356"/>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30972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0385" y="740272"/>
            <a:ext cx="4468248" cy="1325563"/>
          </a:xfrm>
        </p:spPr>
        <p:txBody>
          <a:bodyPr>
            <a:normAutofit/>
          </a:bodyPr>
          <a:lstStyle/>
          <a:p>
            <a:pPr>
              <a:lnSpc>
                <a:spcPct val="100000"/>
              </a:lnSpc>
            </a:pPr>
            <a:r>
              <a:rPr lang="en-US" b="1" dirty="0"/>
              <a:t>Define Marketing Tools</a:t>
            </a:r>
          </a:p>
        </p:txBody>
      </p:sp>
      <p:sp>
        <p:nvSpPr>
          <p:cNvPr id="4" name="Rectangle 3"/>
          <p:cNvSpPr/>
          <p:nvPr/>
        </p:nvSpPr>
        <p:spPr>
          <a:xfrm>
            <a:off x="7030385" y="1860891"/>
            <a:ext cx="2359941" cy="507831"/>
          </a:xfrm>
          <a:prstGeom prst="rect">
            <a:avLst/>
          </a:prstGeom>
        </p:spPr>
        <p:txBody>
          <a:bodyPr wrap="none">
            <a:spAutoFit/>
          </a:bodyPr>
          <a:lstStyle/>
          <a:p>
            <a:pPr>
              <a:lnSpc>
                <a:spcPct val="150000"/>
              </a:lnSpc>
            </a:pPr>
            <a:r>
              <a:rPr lang="en-US" dirty="0">
                <a:solidFill>
                  <a:schemeClr val="bg1">
                    <a:lumMod val="75000"/>
                  </a:schemeClr>
                </a:solidFill>
                <a:latin typeface="+mj-lt"/>
              </a:rPr>
              <a:t>FOR EACH STAGE</a:t>
            </a:r>
          </a:p>
        </p:txBody>
      </p:sp>
      <p:sp>
        <p:nvSpPr>
          <p:cNvPr id="5" name="Rectangle 4"/>
          <p:cNvSpPr/>
          <p:nvPr/>
        </p:nvSpPr>
        <p:spPr>
          <a:xfrm>
            <a:off x="7030385" y="2999836"/>
            <a:ext cx="3794841" cy="1815882"/>
          </a:xfrm>
          <a:prstGeom prst="rect">
            <a:avLst/>
          </a:prstGeom>
        </p:spPr>
        <p:txBody>
          <a:bodyPr wrap="square">
            <a:spAutoFit/>
          </a:bodyPr>
          <a:lstStyle/>
          <a:p>
            <a:r>
              <a:rPr lang="en-US" sz="1600" b="1" dirty="0">
                <a:solidFill>
                  <a:srgbClr val="E76121"/>
                </a:solidFill>
              </a:rPr>
              <a:t>What marketing tools needs to be available for your sales team to be able to reach the targeted outcome? </a:t>
            </a:r>
          </a:p>
          <a:p>
            <a:endParaRPr lang="en-US" sz="1600" dirty="0">
              <a:solidFill>
                <a:schemeClr val="tx1">
                  <a:lumMod val="65000"/>
                  <a:lumOff val="35000"/>
                </a:schemeClr>
              </a:solidFill>
            </a:endParaRPr>
          </a:p>
          <a:p>
            <a:r>
              <a:rPr lang="en-US" sz="1600" dirty="0">
                <a:solidFill>
                  <a:schemeClr val="tx1">
                    <a:lumMod val="65000"/>
                    <a:lumOff val="35000"/>
                  </a:schemeClr>
                </a:solidFill>
              </a:rPr>
              <a:t>Do they need a great website, articles, whitepapers, infographics, success stories?</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671" y="967600"/>
            <a:ext cx="5373329" cy="3582219"/>
          </a:xfrm>
          <a:prstGeom prst="rect">
            <a:avLst/>
          </a:prstGeom>
        </p:spPr>
      </p:pic>
    </p:spTree>
    <p:extLst>
      <p:ext uri="{BB962C8B-B14F-4D97-AF65-F5344CB8AC3E}">
        <p14:creationId xmlns:p14="http://schemas.microsoft.com/office/powerpoint/2010/main" val="1147699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586" y="811452"/>
            <a:ext cx="3704691" cy="560152"/>
          </a:xfrm>
        </p:spPr>
        <p:txBody>
          <a:bodyPr>
            <a:normAutofit fontScale="90000"/>
          </a:bodyPr>
          <a:lstStyle/>
          <a:p>
            <a:pPr>
              <a:lnSpc>
                <a:spcPct val="100000"/>
              </a:lnSpc>
            </a:pPr>
            <a:r>
              <a:rPr lang="en-US" sz="4000" b="1" dirty="0"/>
              <a:t>Infographic</a:t>
            </a:r>
          </a:p>
        </p:txBody>
      </p:sp>
      <p:sp>
        <p:nvSpPr>
          <p:cNvPr id="4" name="Rectangle 3"/>
          <p:cNvSpPr/>
          <p:nvPr/>
        </p:nvSpPr>
        <p:spPr>
          <a:xfrm>
            <a:off x="617340" y="1293599"/>
            <a:ext cx="3238387" cy="507831"/>
          </a:xfrm>
          <a:prstGeom prst="rect">
            <a:avLst/>
          </a:prstGeom>
        </p:spPr>
        <p:txBody>
          <a:bodyPr wrap="none">
            <a:spAutoFit/>
          </a:bodyPr>
          <a:lstStyle/>
          <a:p>
            <a:pPr>
              <a:lnSpc>
                <a:spcPct val="150000"/>
              </a:lnSpc>
            </a:pPr>
            <a:r>
              <a:rPr lang="en-US" dirty="0">
                <a:solidFill>
                  <a:schemeClr val="bg1">
                    <a:lumMod val="75000"/>
                  </a:schemeClr>
                </a:solidFill>
                <a:latin typeface="+mj-lt"/>
              </a:rPr>
              <a:t>Example Marketing Tool</a:t>
            </a:r>
          </a:p>
        </p:txBody>
      </p:sp>
      <p:sp>
        <p:nvSpPr>
          <p:cNvPr id="5" name="Rectangle 4"/>
          <p:cNvSpPr/>
          <p:nvPr/>
        </p:nvSpPr>
        <p:spPr>
          <a:xfrm>
            <a:off x="616586" y="4989164"/>
            <a:ext cx="4061254" cy="584775"/>
          </a:xfrm>
          <a:prstGeom prst="rect">
            <a:avLst/>
          </a:prstGeom>
        </p:spPr>
        <p:txBody>
          <a:bodyPr wrap="square">
            <a:spAutoFit/>
          </a:bodyPr>
          <a:lstStyle/>
          <a:p>
            <a:r>
              <a:rPr lang="en-US" sz="1600" dirty="0">
                <a:solidFill>
                  <a:schemeClr val="tx1">
                    <a:lumMod val="65000"/>
                    <a:lumOff val="35000"/>
                  </a:schemeClr>
                </a:solidFill>
              </a:rPr>
              <a:t>Easy to consume and great for</a:t>
            </a:r>
          </a:p>
          <a:p>
            <a:r>
              <a:rPr lang="en-US" sz="1600" dirty="0">
                <a:solidFill>
                  <a:schemeClr val="tx1">
                    <a:lumMod val="65000"/>
                    <a:lumOff val="35000"/>
                  </a:schemeClr>
                </a:solidFill>
              </a:rPr>
              <a:t>prospects early in the buying process.</a:t>
            </a:r>
          </a:p>
        </p:txBody>
      </p:sp>
      <p:grpSp>
        <p:nvGrpSpPr>
          <p:cNvPr id="9" name="Group 8"/>
          <p:cNvGrpSpPr/>
          <p:nvPr/>
        </p:nvGrpSpPr>
        <p:grpSpPr>
          <a:xfrm>
            <a:off x="5206181" y="0"/>
            <a:ext cx="6985819" cy="7102431"/>
            <a:chOff x="6106631" y="-6465"/>
            <a:chExt cx="6085369" cy="6186950"/>
          </a:xfrm>
        </p:grpSpPr>
        <p:grpSp>
          <p:nvGrpSpPr>
            <p:cNvPr id="7" name="Group 6"/>
            <p:cNvGrpSpPr/>
            <p:nvPr/>
          </p:nvGrpSpPr>
          <p:grpSpPr>
            <a:xfrm>
              <a:off x="6106631" y="-6465"/>
              <a:ext cx="6085369" cy="5970130"/>
              <a:chOff x="6106631" y="-6465"/>
              <a:chExt cx="6085369" cy="597013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06631" y="3760157"/>
                <a:ext cx="3045597" cy="2203508"/>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9479" y="-6465"/>
                <a:ext cx="3031977" cy="368719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r="8004"/>
              <a:stretch/>
            </p:blipFill>
            <p:spPr>
              <a:xfrm>
                <a:off x="9229559" y="0"/>
                <a:ext cx="2962441" cy="2147594"/>
              </a:xfrm>
              <a:prstGeom prst="rect">
                <a:avLst/>
              </a:prstGeom>
            </p:spPr>
          </p:pic>
        </p:grp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31970" t="5344" r="12186" b="-5344"/>
            <a:stretch/>
          </p:blipFill>
          <p:spPr>
            <a:xfrm>
              <a:off x="9229559" y="2245339"/>
              <a:ext cx="2962441" cy="3935146"/>
            </a:xfrm>
            <a:prstGeom prst="rect">
              <a:avLst/>
            </a:prstGeom>
          </p:spPr>
        </p:pic>
      </p:grpSp>
      <p:grpSp>
        <p:nvGrpSpPr>
          <p:cNvPr id="23" name="Group 22"/>
          <p:cNvGrpSpPr/>
          <p:nvPr/>
        </p:nvGrpSpPr>
        <p:grpSpPr>
          <a:xfrm>
            <a:off x="673729" y="2855647"/>
            <a:ext cx="914400" cy="914400"/>
            <a:chOff x="673729" y="3017878"/>
            <a:chExt cx="1285875" cy="1281075"/>
          </a:xfrm>
        </p:grpSpPr>
        <p:grpSp>
          <p:nvGrpSpPr>
            <p:cNvPr id="8" name="Group 4"/>
            <p:cNvGrpSpPr>
              <a:grpSpLocks noChangeAspect="1"/>
            </p:cNvGrpSpPr>
            <p:nvPr/>
          </p:nvGrpSpPr>
          <p:grpSpPr bwMode="auto">
            <a:xfrm>
              <a:off x="886619" y="3228368"/>
              <a:ext cx="860094" cy="860094"/>
              <a:chOff x="1678" y="2"/>
              <a:chExt cx="4320" cy="4320"/>
            </a:xfrm>
          </p:grpSpPr>
          <p:sp>
            <p:nvSpPr>
              <p:cNvPr id="11" name="Oval 5"/>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8"/>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Rounded Rectangle 23"/>
            <p:cNvSpPr/>
            <p:nvPr/>
          </p:nvSpPr>
          <p:spPr>
            <a:xfrm>
              <a:off x="673729" y="3017878"/>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Rectangle 26"/>
          <p:cNvSpPr/>
          <p:nvPr/>
        </p:nvSpPr>
        <p:spPr>
          <a:xfrm>
            <a:off x="616286" y="4029125"/>
            <a:ext cx="3744699" cy="923330"/>
          </a:xfrm>
          <a:prstGeom prst="rect">
            <a:avLst/>
          </a:prstGeom>
        </p:spPr>
        <p:txBody>
          <a:bodyPr wrap="square">
            <a:spAutoFit/>
          </a:bodyPr>
          <a:lstStyle/>
          <a:p>
            <a:r>
              <a:rPr lang="en-US" b="1" dirty="0">
                <a:solidFill>
                  <a:srgbClr val="E76121"/>
                </a:solidFill>
              </a:rPr>
              <a:t>What tools needs to be available for your sales team to be able to reach the targeted outcome?</a:t>
            </a:r>
          </a:p>
        </p:txBody>
      </p:sp>
    </p:spTree>
    <p:extLst>
      <p:ext uri="{BB962C8B-B14F-4D97-AF65-F5344CB8AC3E}">
        <p14:creationId xmlns:p14="http://schemas.microsoft.com/office/powerpoint/2010/main" val="27655392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1627" y="784444"/>
            <a:ext cx="4101530" cy="1325563"/>
          </a:xfrm>
        </p:spPr>
        <p:txBody>
          <a:bodyPr>
            <a:normAutofit/>
          </a:bodyPr>
          <a:lstStyle/>
          <a:p>
            <a:pPr>
              <a:lnSpc>
                <a:spcPct val="100000"/>
              </a:lnSpc>
            </a:pPr>
            <a:r>
              <a:rPr lang="en-US" sz="4000" b="1" dirty="0"/>
              <a:t>Pre-Written Email</a:t>
            </a:r>
          </a:p>
        </p:txBody>
      </p:sp>
      <p:sp>
        <p:nvSpPr>
          <p:cNvPr id="4" name="Rectangle 3"/>
          <p:cNvSpPr/>
          <p:nvPr/>
        </p:nvSpPr>
        <p:spPr>
          <a:xfrm>
            <a:off x="7031627" y="1941679"/>
            <a:ext cx="2653290" cy="507831"/>
          </a:xfrm>
          <a:prstGeom prst="rect">
            <a:avLst/>
          </a:prstGeom>
        </p:spPr>
        <p:txBody>
          <a:bodyPr wrap="none">
            <a:spAutoFit/>
          </a:bodyPr>
          <a:lstStyle/>
          <a:p>
            <a:pPr>
              <a:lnSpc>
                <a:spcPct val="150000"/>
              </a:lnSpc>
            </a:pPr>
            <a:r>
              <a:rPr lang="en-US" dirty="0">
                <a:solidFill>
                  <a:schemeClr val="bg1">
                    <a:lumMod val="75000"/>
                  </a:schemeClr>
                </a:solidFill>
                <a:latin typeface="+mj-lt"/>
              </a:rPr>
              <a:t>Exampe Sales Tools</a:t>
            </a:r>
          </a:p>
        </p:txBody>
      </p:sp>
      <p:sp>
        <p:nvSpPr>
          <p:cNvPr id="5" name="Rectangle 4"/>
          <p:cNvSpPr/>
          <p:nvPr/>
        </p:nvSpPr>
        <p:spPr>
          <a:xfrm>
            <a:off x="7031627" y="4773168"/>
            <a:ext cx="3955685" cy="584775"/>
          </a:xfrm>
          <a:prstGeom prst="rect">
            <a:avLst/>
          </a:prstGeom>
        </p:spPr>
        <p:txBody>
          <a:bodyPr wrap="square">
            <a:spAutoFit/>
          </a:bodyPr>
          <a:lstStyle/>
          <a:p>
            <a:r>
              <a:rPr lang="en-US" sz="1600" dirty="0">
                <a:solidFill>
                  <a:schemeClr val="tx1">
                    <a:lumMod val="65000"/>
                    <a:lumOff val="35000"/>
                  </a:schemeClr>
                </a:solidFill>
              </a:rPr>
              <a:t>Make sure you craft them well and make them brilliant. </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23556"/>
          <a:stretch/>
        </p:blipFill>
        <p:spPr>
          <a:xfrm>
            <a:off x="678427" y="975852"/>
            <a:ext cx="5604386" cy="4289323"/>
          </a:xfrm>
          <a:prstGeom prst="rect">
            <a:avLst/>
          </a:prstGeom>
        </p:spPr>
      </p:pic>
      <p:grpSp>
        <p:nvGrpSpPr>
          <p:cNvPr id="39" name="Group 38"/>
          <p:cNvGrpSpPr/>
          <p:nvPr/>
        </p:nvGrpSpPr>
        <p:grpSpPr>
          <a:xfrm>
            <a:off x="7102665" y="3017878"/>
            <a:ext cx="914400" cy="914400"/>
            <a:chOff x="7102665" y="3017878"/>
            <a:chExt cx="914400" cy="914400"/>
          </a:xfrm>
        </p:grpSpPr>
        <p:sp>
          <p:nvSpPr>
            <p:cNvPr id="11" name="Rounded Rectangle 10"/>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4"/>
            <p:cNvGrpSpPr>
              <a:grpSpLocks noChangeAspect="1"/>
            </p:cNvGrpSpPr>
            <p:nvPr/>
          </p:nvGrpSpPr>
          <p:grpSpPr bwMode="auto">
            <a:xfrm>
              <a:off x="7240778" y="3155197"/>
              <a:ext cx="638175" cy="639763"/>
              <a:chOff x="4563" y="1957"/>
              <a:chExt cx="402" cy="403"/>
            </a:xfrm>
          </p:grpSpPr>
          <p:sp>
            <p:nvSpPr>
              <p:cNvPr id="26" name="Freeform 5"/>
              <p:cNvSpPr>
                <a:spLocks/>
              </p:cNvSpPr>
              <p:nvPr/>
            </p:nvSpPr>
            <p:spPr bwMode="auto">
              <a:xfrm>
                <a:off x="4563" y="2100"/>
                <a:ext cx="402" cy="260"/>
              </a:xfrm>
              <a:custGeom>
                <a:avLst/>
                <a:gdLst>
                  <a:gd name="T0" fmla="*/ 360 w 402"/>
                  <a:gd name="T1" fmla="*/ 0 h 260"/>
                  <a:gd name="T2" fmla="*/ 360 w 402"/>
                  <a:gd name="T3" fmla="*/ 61 h 260"/>
                  <a:gd name="T4" fmla="*/ 201 w 402"/>
                  <a:gd name="T5" fmla="*/ 149 h 260"/>
                  <a:gd name="T6" fmla="*/ 42 w 402"/>
                  <a:gd name="T7" fmla="*/ 61 h 260"/>
                  <a:gd name="T8" fmla="*/ 42 w 402"/>
                  <a:gd name="T9" fmla="*/ 0 h 260"/>
                  <a:gd name="T10" fmla="*/ 0 w 402"/>
                  <a:gd name="T11" fmla="*/ 38 h 260"/>
                  <a:gd name="T12" fmla="*/ 0 w 402"/>
                  <a:gd name="T13" fmla="*/ 260 h 260"/>
                  <a:gd name="T14" fmla="*/ 402 w 402"/>
                  <a:gd name="T15" fmla="*/ 260 h 260"/>
                  <a:gd name="T16" fmla="*/ 402 w 402"/>
                  <a:gd name="T17" fmla="*/ 38 h 260"/>
                  <a:gd name="T18" fmla="*/ 360 w 402"/>
                  <a:gd name="T19"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260">
                    <a:moveTo>
                      <a:pt x="360" y="0"/>
                    </a:moveTo>
                    <a:lnTo>
                      <a:pt x="360" y="61"/>
                    </a:lnTo>
                    <a:lnTo>
                      <a:pt x="201" y="149"/>
                    </a:lnTo>
                    <a:lnTo>
                      <a:pt x="42" y="61"/>
                    </a:lnTo>
                    <a:lnTo>
                      <a:pt x="42" y="0"/>
                    </a:lnTo>
                    <a:lnTo>
                      <a:pt x="0" y="38"/>
                    </a:lnTo>
                    <a:lnTo>
                      <a:pt x="0" y="260"/>
                    </a:lnTo>
                    <a:lnTo>
                      <a:pt x="402" y="260"/>
                    </a:lnTo>
                    <a:lnTo>
                      <a:pt x="402" y="38"/>
                    </a:lnTo>
                    <a:lnTo>
                      <a:pt x="360" y="0"/>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6"/>
              <p:cNvSpPr>
                <a:spLocks/>
              </p:cNvSpPr>
              <p:nvPr/>
            </p:nvSpPr>
            <p:spPr bwMode="auto">
              <a:xfrm>
                <a:off x="4689" y="1957"/>
                <a:ext cx="149" cy="64"/>
              </a:xfrm>
              <a:custGeom>
                <a:avLst/>
                <a:gdLst>
                  <a:gd name="T0" fmla="*/ 86 w 86"/>
                  <a:gd name="T1" fmla="*/ 37 h 37"/>
                  <a:gd name="T2" fmla="*/ 50 w 86"/>
                  <a:gd name="T3" fmla="*/ 4 h 37"/>
                  <a:gd name="T4" fmla="*/ 36 w 86"/>
                  <a:gd name="T5" fmla="*/ 4 h 37"/>
                  <a:gd name="T6" fmla="*/ 0 w 86"/>
                  <a:gd name="T7" fmla="*/ 37 h 37"/>
                  <a:gd name="T8" fmla="*/ 86 w 86"/>
                  <a:gd name="T9" fmla="*/ 37 h 37"/>
                </a:gdLst>
                <a:ahLst/>
                <a:cxnLst>
                  <a:cxn ang="0">
                    <a:pos x="T0" y="T1"/>
                  </a:cxn>
                  <a:cxn ang="0">
                    <a:pos x="T2" y="T3"/>
                  </a:cxn>
                  <a:cxn ang="0">
                    <a:pos x="T4" y="T5"/>
                  </a:cxn>
                  <a:cxn ang="0">
                    <a:pos x="T6" y="T7"/>
                  </a:cxn>
                  <a:cxn ang="0">
                    <a:pos x="T8" y="T9"/>
                  </a:cxn>
                </a:cxnLst>
                <a:rect l="0" t="0" r="r" b="b"/>
                <a:pathLst>
                  <a:path w="86" h="37">
                    <a:moveTo>
                      <a:pt x="86" y="37"/>
                    </a:moveTo>
                    <a:cubicBezTo>
                      <a:pt x="50" y="4"/>
                      <a:pt x="50" y="4"/>
                      <a:pt x="50" y="4"/>
                    </a:cubicBezTo>
                    <a:cubicBezTo>
                      <a:pt x="46" y="0"/>
                      <a:pt x="40" y="0"/>
                      <a:pt x="36" y="4"/>
                    </a:cubicBezTo>
                    <a:cubicBezTo>
                      <a:pt x="0" y="37"/>
                      <a:pt x="0" y="37"/>
                      <a:pt x="0" y="37"/>
                    </a:cubicBezTo>
                    <a:lnTo>
                      <a:pt x="86" y="37"/>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p:cNvSpPr>
                <a:spLocks/>
              </p:cNvSpPr>
              <p:nvPr/>
            </p:nvSpPr>
            <p:spPr bwMode="auto">
              <a:xfrm>
                <a:off x="4563" y="2138"/>
                <a:ext cx="398" cy="222"/>
              </a:xfrm>
              <a:custGeom>
                <a:avLst/>
                <a:gdLst>
                  <a:gd name="T0" fmla="*/ 0 w 230"/>
                  <a:gd name="T1" fmla="*/ 0 h 128"/>
                  <a:gd name="T2" fmla="*/ 230 w 230"/>
                  <a:gd name="T3" fmla="*/ 127 h 128"/>
                  <a:gd name="T4" fmla="*/ 230 w 230"/>
                  <a:gd name="T5" fmla="*/ 128 h 128"/>
                  <a:gd name="T6" fmla="*/ 1 w 230"/>
                  <a:gd name="T7" fmla="*/ 128 h 128"/>
                  <a:gd name="T8" fmla="*/ 0 w 230"/>
                  <a:gd name="T9" fmla="*/ 127 h 128"/>
                  <a:gd name="T10" fmla="*/ 0 w 230"/>
                  <a:gd name="T11" fmla="*/ 0 h 128"/>
                  <a:gd name="T12" fmla="*/ 0 w 2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230" h="128">
                    <a:moveTo>
                      <a:pt x="0" y="0"/>
                    </a:moveTo>
                    <a:cubicBezTo>
                      <a:pt x="230" y="127"/>
                      <a:pt x="230" y="127"/>
                      <a:pt x="230" y="127"/>
                    </a:cubicBezTo>
                    <a:cubicBezTo>
                      <a:pt x="230" y="128"/>
                      <a:pt x="230" y="127"/>
                      <a:pt x="230" y="128"/>
                    </a:cubicBezTo>
                    <a:cubicBezTo>
                      <a:pt x="1" y="128"/>
                      <a:pt x="1" y="128"/>
                      <a:pt x="1" y="128"/>
                    </a:cubicBezTo>
                    <a:cubicBezTo>
                      <a:pt x="0" y="128"/>
                      <a:pt x="0" y="128"/>
                      <a:pt x="0" y="127"/>
                    </a:cubicBezTo>
                    <a:cubicBezTo>
                      <a:pt x="0" y="0"/>
                      <a:pt x="0" y="0"/>
                      <a:pt x="0" y="0"/>
                    </a:cubicBezTo>
                    <a:cubicBezTo>
                      <a:pt x="0" y="0"/>
                      <a:pt x="0" y="0"/>
                      <a:pt x="0" y="0"/>
                    </a:cubicBez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p:cNvSpPr>
                <a:spLocks/>
              </p:cNvSpPr>
              <p:nvPr/>
            </p:nvSpPr>
            <p:spPr bwMode="auto">
              <a:xfrm>
                <a:off x="4764" y="2138"/>
                <a:ext cx="201" cy="222"/>
              </a:xfrm>
              <a:custGeom>
                <a:avLst/>
                <a:gdLst>
                  <a:gd name="T0" fmla="*/ 116 w 116"/>
                  <a:gd name="T1" fmla="*/ 0 h 128"/>
                  <a:gd name="T2" fmla="*/ 0 w 116"/>
                  <a:gd name="T3" fmla="*/ 64 h 128"/>
                  <a:gd name="T4" fmla="*/ 114 w 116"/>
                  <a:gd name="T5" fmla="*/ 127 h 128"/>
                  <a:gd name="T6" fmla="*/ 114 w 116"/>
                  <a:gd name="T7" fmla="*/ 128 h 128"/>
                  <a:gd name="T8" fmla="*/ 115 w 116"/>
                  <a:gd name="T9" fmla="*/ 128 h 128"/>
                  <a:gd name="T10" fmla="*/ 116 w 116"/>
                  <a:gd name="T11" fmla="*/ 127 h 128"/>
                  <a:gd name="T12" fmla="*/ 116 w 116"/>
                  <a:gd name="T13" fmla="*/ 0 h 128"/>
                  <a:gd name="T14" fmla="*/ 116 w 116"/>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28">
                    <a:moveTo>
                      <a:pt x="116" y="0"/>
                    </a:moveTo>
                    <a:cubicBezTo>
                      <a:pt x="0" y="64"/>
                      <a:pt x="0" y="64"/>
                      <a:pt x="0" y="64"/>
                    </a:cubicBezTo>
                    <a:cubicBezTo>
                      <a:pt x="114" y="127"/>
                      <a:pt x="114" y="127"/>
                      <a:pt x="114" y="127"/>
                    </a:cubicBezTo>
                    <a:cubicBezTo>
                      <a:pt x="114" y="128"/>
                      <a:pt x="114" y="127"/>
                      <a:pt x="114" y="128"/>
                    </a:cubicBezTo>
                    <a:cubicBezTo>
                      <a:pt x="115" y="128"/>
                      <a:pt x="115" y="128"/>
                      <a:pt x="115" y="128"/>
                    </a:cubicBezTo>
                    <a:cubicBezTo>
                      <a:pt x="116" y="128"/>
                      <a:pt x="116" y="128"/>
                      <a:pt x="116" y="127"/>
                    </a:cubicBezTo>
                    <a:cubicBezTo>
                      <a:pt x="116" y="0"/>
                      <a:pt x="116" y="0"/>
                      <a:pt x="116" y="0"/>
                    </a:cubicBezTo>
                    <a:cubicBezTo>
                      <a:pt x="116" y="0"/>
                      <a:pt x="116" y="0"/>
                      <a:pt x="116" y="0"/>
                    </a:cubicBezTo>
                    <a:close/>
                  </a:path>
                </a:pathLst>
              </a:custGeom>
              <a:solidFill>
                <a:srgbClr val="7383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p:cNvSpPr>
                <a:spLocks/>
              </p:cNvSpPr>
              <p:nvPr/>
            </p:nvSpPr>
            <p:spPr bwMode="auto">
              <a:xfrm>
                <a:off x="4605" y="2021"/>
                <a:ext cx="318" cy="228"/>
              </a:xfrm>
              <a:custGeom>
                <a:avLst/>
                <a:gdLst>
                  <a:gd name="T0" fmla="*/ 159 w 318"/>
                  <a:gd name="T1" fmla="*/ 228 h 228"/>
                  <a:gd name="T2" fmla="*/ 318 w 318"/>
                  <a:gd name="T3" fmla="*/ 140 h 228"/>
                  <a:gd name="T4" fmla="*/ 318 w 318"/>
                  <a:gd name="T5" fmla="*/ 0 h 228"/>
                  <a:gd name="T6" fmla="*/ 0 w 318"/>
                  <a:gd name="T7" fmla="*/ 0 h 228"/>
                  <a:gd name="T8" fmla="*/ 0 w 318"/>
                  <a:gd name="T9" fmla="*/ 140 h 228"/>
                  <a:gd name="T10" fmla="*/ 159 w 318"/>
                  <a:gd name="T11" fmla="*/ 228 h 228"/>
                </a:gdLst>
                <a:ahLst/>
                <a:cxnLst>
                  <a:cxn ang="0">
                    <a:pos x="T0" y="T1"/>
                  </a:cxn>
                  <a:cxn ang="0">
                    <a:pos x="T2" y="T3"/>
                  </a:cxn>
                  <a:cxn ang="0">
                    <a:pos x="T4" y="T5"/>
                  </a:cxn>
                  <a:cxn ang="0">
                    <a:pos x="T6" y="T7"/>
                  </a:cxn>
                  <a:cxn ang="0">
                    <a:pos x="T8" y="T9"/>
                  </a:cxn>
                  <a:cxn ang="0">
                    <a:pos x="T10" y="T11"/>
                  </a:cxn>
                </a:cxnLst>
                <a:rect l="0" t="0" r="r" b="b"/>
                <a:pathLst>
                  <a:path w="318" h="228">
                    <a:moveTo>
                      <a:pt x="159" y="228"/>
                    </a:moveTo>
                    <a:lnTo>
                      <a:pt x="318" y="140"/>
                    </a:lnTo>
                    <a:lnTo>
                      <a:pt x="318" y="0"/>
                    </a:lnTo>
                    <a:lnTo>
                      <a:pt x="0" y="0"/>
                    </a:lnTo>
                    <a:lnTo>
                      <a:pt x="0" y="140"/>
                    </a:lnTo>
                    <a:lnTo>
                      <a:pt x="159" y="228"/>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p:cNvSpPr>
                <a:spLocks/>
              </p:cNvSpPr>
              <p:nvPr/>
            </p:nvSpPr>
            <p:spPr bwMode="auto">
              <a:xfrm>
                <a:off x="4736" y="2062"/>
                <a:ext cx="56" cy="14"/>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1"/>
              <p:cNvSpPr>
                <a:spLocks/>
              </p:cNvSpPr>
              <p:nvPr/>
            </p:nvSpPr>
            <p:spPr bwMode="auto">
              <a:xfrm>
                <a:off x="4792" y="2166"/>
                <a:ext cx="62" cy="14"/>
              </a:xfrm>
              <a:custGeom>
                <a:avLst/>
                <a:gdLst>
                  <a:gd name="T0" fmla="*/ 32 w 36"/>
                  <a:gd name="T1" fmla="*/ 8 h 8"/>
                  <a:gd name="T2" fmla="*/ 4 w 36"/>
                  <a:gd name="T3" fmla="*/ 8 h 8"/>
                  <a:gd name="T4" fmla="*/ 0 w 36"/>
                  <a:gd name="T5" fmla="*/ 4 h 8"/>
                  <a:gd name="T6" fmla="*/ 4 w 36"/>
                  <a:gd name="T7" fmla="*/ 0 h 8"/>
                  <a:gd name="T8" fmla="*/ 32 w 36"/>
                  <a:gd name="T9" fmla="*/ 0 h 8"/>
                  <a:gd name="T10" fmla="*/ 36 w 36"/>
                  <a:gd name="T11" fmla="*/ 4 h 8"/>
                  <a:gd name="T12" fmla="*/ 32 w 3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6" h="8">
                    <a:moveTo>
                      <a:pt x="32" y="8"/>
                    </a:moveTo>
                    <a:cubicBezTo>
                      <a:pt x="4" y="8"/>
                      <a:pt x="4" y="8"/>
                      <a:pt x="4" y="8"/>
                    </a:cubicBezTo>
                    <a:cubicBezTo>
                      <a:pt x="2" y="8"/>
                      <a:pt x="0" y="6"/>
                      <a:pt x="0" y="4"/>
                    </a:cubicBezTo>
                    <a:cubicBezTo>
                      <a:pt x="0" y="2"/>
                      <a:pt x="2" y="0"/>
                      <a:pt x="4" y="0"/>
                    </a:cubicBezTo>
                    <a:cubicBezTo>
                      <a:pt x="32" y="0"/>
                      <a:pt x="32" y="0"/>
                      <a:pt x="32" y="0"/>
                    </a:cubicBezTo>
                    <a:cubicBezTo>
                      <a:pt x="34" y="0"/>
                      <a:pt x="36" y="2"/>
                      <a:pt x="36" y="4"/>
                    </a:cubicBezTo>
                    <a:cubicBezTo>
                      <a:pt x="36" y="6"/>
                      <a:pt x="34" y="8"/>
                      <a:pt x="32"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2"/>
              <p:cNvSpPr>
                <a:spLocks/>
              </p:cNvSpPr>
              <p:nvPr/>
            </p:nvSpPr>
            <p:spPr bwMode="auto">
              <a:xfrm>
                <a:off x="4667" y="2111"/>
                <a:ext cx="48" cy="14"/>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3"/>
              <p:cNvSpPr>
                <a:spLocks/>
              </p:cNvSpPr>
              <p:nvPr/>
            </p:nvSpPr>
            <p:spPr bwMode="auto">
              <a:xfrm>
                <a:off x="4757" y="2111"/>
                <a:ext cx="69" cy="14"/>
              </a:xfrm>
              <a:custGeom>
                <a:avLst/>
                <a:gdLst>
                  <a:gd name="T0" fmla="*/ 36 w 40"/>
                  <a:gd name="T1" fmla="*/ 8 h 8"/>
                  <a:gd name="T2" fmla="*/ 4 w 40"/>
                  <a:gd name="T3" fmla="*/ 8 h 8"/>
                  <a:gd name="T4" fmla="*/ 0 w 40"/>
                  <a:gd name="T5" fmla="*/ 4 h 8"/>
                  <a:gd name="T6" fmla="*/ 4 w 40"/>
                  <a:gd name="T7" fmla="*/ 0 h 8"/>
                  <a:gd name="T8" fmla="*/ 36 w 40"/>
                  <a:gd name="T9" fmla="*/ 0 h 8"/>
                  <a:gd name="T10" fmla="*/ 40 w 40"/>
                  <a:gd name="T11" fmla="*/ 4 h 8"/>
                  <a:gd name="T12" fmla="*/ 36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36" y="8"/>
                    </a:moveTo>
                    <a:cubicBezTo>
                      <a:pt x="4" y="8"/>
                      <a:pt x="4" y="8"/>
                      <a:pt x="4" y="8"/>
                    </a:cubicBezTo>
                    <a:cubicBezTo>
                      <a:pt x="2" y="8"/>
                      <a:pt x="0" y="6"/>
                      <a:pt x="0" y="4"/>
                    </a:cubicBezTo>
                    <a:cubicBezTo>
                      <a:pt x="0" y="2"/>
                      <a:pt x="2" y="0"/>
                      <a:pt x="4" y="0"/>
                    </a:cubicBezTo>
                    <a:cubicBezTo>
                      <a:pt x="36" y="0"/>
                      <a:pt x="36" y="0"/>
                      <a:pt x="36" y="0"/>
                    </a:cubicBezTo>
                    <a:cubicBezTo>
                      <a:pt x="38" y="0"/>
                      <a:pt x="40" y="2"/>
                      <a:pt x="40" y="4"/>
                    </a:cubicBezTo>
                    <a:cubicBezTo>
                      <a:pt x="40" y="6"/>
                      <a:pt x="38" y="8"/>
                      <a:pt x="36"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4"/>
              <p:cNvSpPr>
                <a:spLocks/>
              </p:cNvSpPr>
              <p:nvPr/>
            </p:nvSpPr>
            <p:spPr bwMode="auto">
              <a:xfrm>
                <a:off x="4729"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5"/>
              <p:cNvSpPr>
                <a:spLocks/>
              </p:cNvSpPr>
              <p:nvPr/>
            </p:nvSpPr>
            <p:spPr bwMode="auto">
              <a:xfrm>
                <a:off x="4695" y="2166"/>
                <a:ext cx="83" cy="14"/>
              </a:xfrm>
              <a:custGeom>
                <a:avLst/>
                <a:gdLst>
                  <a:gd name="T0" fmla="*/ 44 w 48"/>
                  <a:gd name="T1" fmla="*/ 8 h 8"/>
                  <a:gd name="T2" fmla="*/ 4 w 48"/>
                  <a:gd name="T3" fmla="*/ 8 h 8"/>
                  <a:gd name="T4" fmla="*/ 0 w 48"/>
                  <a:gd name="T5" fmla="*/ 4 h 8"/>
                  <a:gd name="T6" fmla="*/ 4 w 48"/>
                  <a:gd name="T7" fmla="*/ 0 h 8"/>
                  <a:gd name="T8" fmla="*/ 44 w 48"/>
                  <a:gd name="T9" fmla="*/ 0 h 8"/>
                  <a:gd name="T10" fmla="*/ 48 w 48"/>
                  <a:gd name="T11" fmla="*/ 4 h 8"/>
                  <a:gd name="T12" fmla="*/ 4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4" y="8"/>
                    </a:moveTo>
                    <a:cubicBezTo>
                      <a:pt x="4" y="8"/>
                      <a:pt x="4" y="8"/>
                      <a:pt x="4" y="8"/>
                    </a:cubicBezTo>
                    <a:cubicBezTo>
                      <a:pt x="2" y="8"/>
                      <a:pt x="0" y="6"/>
                      <a:pt x="0" y="4"/>
                    </a:cubicBezTo>
                    <a:cubicBezTo>
                      <a:pt x="0" y="2"/>
                      <a:pt x="2" y="0"/>
                      <a:pt x="4" y="0"/>
                    </a:cubicBezTo>
                    <a:cubicBezTo>
                      <a:pt x="44" y="0"/>
                      <a:pt x="44" y="0"/>
                      <a:pt x="44" y="0"/>
                    </a:cubicBezTo>
                    <a:cubicBezTo>
                      <a:pt x="46" y="0"/>
                      <a:pt x="48" y="2"/>
                      <a:pt x="48" y="4"/>
                    </a:cubicBezTo>
                    <a:cubicBezTo>
                      <a:pt x="48" y="6"/>
                      <a:pt x="46" y="8"/>
                      <a:pt x="4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6"/>
              <p:cNvSpPr>
                <a:spLocks/>
              </p:cNvSpPr>
              <p:nvPr/>
            </p:nvSpPr>
            <p:spPr bwMode="auto">
              <a:xfrm>
                <a:off x="4667" y="2166"/>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4840"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0" name="Rectangle 39"/>
          <p:cNvSpPr/>
          <p:nvPr/>
        </p:nvSpPr>
        <p:spPr>
          <a:xfrm>
            <a:off x="7031627" y="4097918"/>
            <a:ext cx="3955685" cy="646331"/>
          </a:xfrm>
          <a:prstGeom prst="rect">
            <a:avLst/>
          </a:prstGeom>
        </p:spPr>
        <p:txBody>
          <a:bodyPr wrap="square">
            <a:spAutoFit/>
          </a:bodyPr>
          <a:lstStyle/>
          <a:p>
            <a:r>
              <a:rPr lang="en-US" b="1" dirty="0">
                <a:solidFill>
                  <a:srgbClr val="E76121"/>
                </a:solidFill>
              </a:rPr>
              <a:t>Use pre-written emails for the start of the sales process.</a:t>
            </a:r>
          </a:p>
        </p:txBody>
      </p:sp>
    </p:spTree>
    <p:extLst>
      <p:ext uri="{BB962C8B-B14F-4D97-AF65-F5344CB8AC3E}">
        <p14:creationId xmlns:p14="http://schemas.microsoft.com/office/powerpoint/2010/main" val="20356520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3682" r="18386"/>
          <a:stretch/>
        </p:blipFill>
        <p:spPr>
          <a:xfrm>
            <a:off x="5947228" y="914400"/>
            <a:ext cx="5117516" cy="5022166"/>
          </a:xfrm>
          <a:prstGeom prst="rect">
            <a:avLst/>
          </a:prstGeom>
        </p:spPr>
      </p:pic>
      <p:sp>
        <p:nvSpPr>
          <p:cNvPr id="2" name="Title 1"/>
          <p:cNvSpPr>
            <a:spLocks noGrp="1"/>
          </p:cNvSpPr>
          <p:nvPr>
            <p:ph type="title"/>
          </p:nvPr>
        </p:nvSpPr>
        <p:spPr>
          <a:xfrm>
            <a:off x="624233" y="835853"/>
            <a:ext cx="4840350" cy="897194"/>
          </a:xfrm>
        </p:spPr>
        <p:txBody>
          <a:bodyPr>
            <a:normAutofit fontScale="90000"/>
          </a:bodyPr>
          <a:lstStyle/>
          <a:p>
            <a:pPr>
              <a:lnSpc>
                <a:spcPct val="100000"/>
              </a:lnSpc>
            </a:pPr>
            <a:r>
              <a:rPr lang="en-US" sz="4000" dirty="0"/>
              <a:t>Automated Emails For New Leads </a:t>
            </a:r>
            <a:endParaRPr lang="en-US" sz="4000" b="1" dirty="0"/>
          </a:p>
        </p:txBody>
      </p:sp>
      <p:sp>
        <p:nvSpPr>
          <p:cNvPr id="4" name="Rectangle 3"/>
          <p:cNvSpPr/>
          <p:nvPr/>
        </p:nvSpPr>
        <p:spPr>
          <a:xfrm>
            <a:off x="624233" y="1868715"/>
            <a:ext cx="2728632" cy="507831"/>
          </a:xfrm>
          <a:prstGeom prst="rect">
            <a:avLst/>
          </a:prstGeom>
        </p:spPr>
        <p:txBody>
          <a:bodyPr wrap="none">
            <a:spAutoFit/>
          </a:bodyPr>
          <a:lstStyle/>
          <a:p>
            <a:pPr>
              <a:lnSpc>
                <a:spcPct val="150000"/>
              </a:lnSpc>
            </a:pPr>
            <a:r>
              <a:rPr lang="en-US" dirty="0">
                <a:solidFill>
                  <a:schemeClr val="bg1">
                    <a:lumMod val="75000"/>
                  </a:schemeClr>
                </a:solidFill>
                <a:latin typeface="+mj-lt"/>
              </a:rPr>
              <a:t>Example Sales Tools</a:t>
            </a:r>
          </a:p>
        </p:txBody>
      </p:sp>
      <p:sp>
        <p:nvSpPr>
          <p:cNvPr id="5" name="Rectangle 4"/>
          <p:cNvSpPr/>
          <p:nvPr/>
        </p:nvSpPr>
        <p:spPr>
          <a:xfrm>
            <a:off x="624234" y="4078236"/>
            <a:ext cx="3918738" cy="923330"/>
          </a:xfrm>
          <a:prstGeom prst="rect">
            <a:avLst/>
          </a:prstGeom>
        </p:spPr>
        <p:txBody>
          <a:bodyPr wrap="square">
            <a:spAutoFit/>
          </a:bodyPr>
          <a:lstStyle/>
          <a:p>
            <a:r>
              <a:rPr lang="en-US" b="1" dirty="0">
                <a:solidFill>
                  <a:srgbClr val="E76121"/>
                </a:solidFill>
              </a:rPr>
              <a:t>With hundreds of leads coming in every week you need to make sure they get real love.</a:t>
            </a:r>
          </a:p>
        </p:txBody>
      </p:sp>
      <p:sp>
        <p:nvSpPr>
          <p:cNvPr id="9" name="Rounded Rectangle 8"/>
          <p:cNvSpPr/>
          <p:nvPr/>
        </p:nvSpPr>
        <p:spPr>
          <a:xfrm>
            <a:off x="715933"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24233" y="5036179"/>
            <a:ext cx="3933253" cy="830997"/>
          </a:xfrm>
          <a:prstGeom prst="rect">
            <a:avLst/>
          </a:prstGeom>
        </p:spPr>
        <p:txBody>
          <a:bodyPr wrap="square">
            <a:spAutoFit/>
          </a:bodyPr>
          <a:lstStyle/>
          <a:p>
            <a:r>
              <a:rPr lang="en-US" sz="1600" dirty="0">
                <a:solidFill>
                  <a:schemeClr val="tx1">
                    <a:lumMod val="65000"/>
                    <a:lumOff val="35000"/>
                  </a:schemeClr>
                </a:solidFill>
              </a:rPr>
              <a:t>Use Autorespones to create an automated email flow with valuable information for your leads.</a:t>
            </a:r>
          </a:p>
        </p:txBody>
      </p:sp>
      <p:grpSp>
        <p:nvGrpSpPr>
          <p:cNvPr id="11" name="Group 4"/>
          <p:cNvGrpSpPr>
            <a:grpSpLocks noChangeAspect="1"/>
          </p:cNvGrpSpPr>
          <p:nvPr/>
        </p:nvGrpSpPr>
        <p:grpSpPr bwMode="auto">
          <a:xfrm>
            <a:off x="882127" y="3163780"/>
            <a:ext cx="727154" cy="535513"/>
            <a:chOff x="2086" y="870"/>
            <a:chExt cx="3506" cy="2582"/>
          </a:xfrm>
        </p:grpSpPr>
        <p:sp>
          <p:nvSpPr>
            <p:cNvPr id="13" name="Rectangle 5"/>
            <p:cNvSpPr>
              <a:spLocks noChangeArrowheads="1"/>
            </p:cNvSpPr>
            <p:nvPr/>
          </p:nvSpPr>
          <p:spPr bwMode="auto">
            <a:xfrm>
              <a:off x="2086" y="1454"/>
              <a:ext cx="2856" cy="1996"/>
            </a:xfrm>
            <a:prstGeom prst="rect">
              <a:avLst/>
            </a:prstGeom>
            <a:solidFill>
              <a:srgbClr val="CFDC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6"/>
            <p:cNvSpPr>
              <a:spLocks noChangeArrowheads="1"/>
            </p:cNvSpPr>
            <p:nvPr/>
          </p:nvSpPr>
          <p:spPr bwMode="auto">
            <a:xfrm>
              <a:off x="2086" y="1454"/>
              <a:ext cx="2856" cy="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close/>
                </a:path>
              </a:pathLst>
            </a:custGeom>
            <a:solidFill>
              <a:srgbClr val="96AA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8"/>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close/>
                </a:path>
              </a:pathLst>
            </a:custGeom>
            <a:solidFill>
              <a:srgbClr val="E3E7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0"/>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close/>
                </a:path>
              </a:pathLst>
            </a:custGeom>
            <a:solidFill>
              <a:srgbClr val="BAC9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3"/>
            <p:cNvSpPr>
              <a:spLocks noChangeArrowheads="1"/>
            </p:cNvSpPr>
            <p:nvPr/>
          </p:nvSpPr>
          <p:spPr bwMode="auto">
            <a:xfrm>
              <a:off x="4298" y="870"/>
              <a:ext cx="1294" cy="1298"/>
            </a:xfrm>
            <a:prstGeom prst="ellipse">
              <a:avLst/>
            </a:prstGeom>
            <a:solidFill>
              <a:srgbClr val="E04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p:nvSpPr>
          <p:spPr bwMode="auto">
            <a:xfrm>
              <a:off x="4760" y="1201"/>
              <a:ext cx="384" cy="587"/>
            </a:xfrm>
            <a:custGeom>
              <a:avLst/>
              <a:gdLst>
                <a:gd name="T0" fmla="*/ 0 w 224"/>
                <a:gd name="T1" fmla="*/ 342 h 342"/>
                <a:gd name="T2" fmla="*/ 0 w 224"/>
                <a:gd name="T3" fmla="*/ 304 h 342"/>
                <a:gd name="T4" fmla="*/ 39 w 224"/>
                <a:gd name="T5" fmla="*/ 268 h 342"/>
                <a:gd name="T6" fmla="*/ 154 w 224"/>
                <a:gd name="T7" fmla="*/ 112 h 342"/>
                <a:gd name="T8" fmla="*/ 106 w 224"/>
                <a:gd name="T9" fmla="*/ 56 h 342"/>
                <a:gd name="T10" fmla="*/ 95 w 224"/>
                <a:gd name="T11" fmla="*/ 57 h 342"/>
                <a:gd name="T12" fmla="*/ 24 w 224"/>
                <a:gd name="T13" fmla="*/ 84 h 342"/>
                <a:gd name="T14" fmla="*/ 6 w 224"/>
                <a:gd name="T15" fmla="*/ 40 h 342"/>
                <a:gd name="T16" fmla="*/ 108 w 224"/>
                <a:gd name="T17" fmla="*/ 6 h 342"/>
                <a:gd name="T18" fmla="*/ 216 w 224"/>
                <a:gd name="T19" fmla="*/ 92 h 342"/>
                <a:gd name="T20" fmla="*/ 216 w 224"/>
                <a:gd name="T21" fmla="*/ 106 h 342"/>
                <a:gd name="T22" fmla="*/ 117 w 224"/>
                <a:gd name="T23" fmla="*/ 264 h 342"/>
                <a:gd name="T24" fmla="*/ 88 w 224"/>
                <a:gd name="T25" fmla="*/ 289 h 342"/>
                <a:gd name="T26" fmla="*/ 88 w 224"/>
                <a:gd name="T27" fmla="*/ 290 h 342"/>
                <a:gd name="T28" fmla="*/ 224 w 224"/>
                <a:gd name="T29" fmla="*/ 290 h 342"/>
                <a:gd name="T30" fmla="*/ 224 w 224"/>
                <a:gd name="T31" fmla="*/ 342 h 342"/>
                <a:gd name="T32" fmla="*/ 0 w 224"/>
                <a:gd name="T33" fmla="*/ 34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4" h="342">
                  <a:moveTo>
                    <a:pt x="0" y="342"/>
                  </a:moveTo>
                  <a:cubicBezTo>
                    <a:pt x="0" y="304"/>
                    <a:pt x="0" y="304"/>
                    <a:pt x="0" y="304"/>
                  </a:cubicBezTo>
                  <a:cubicBezTo>
                    <a:pt x="39" y="268"/>
                    <a:pt x="39" y="268"/>
                    <a:pt x="39" y="268"/>
                  </a:cubicBezTo>
                  <a:cubicBezTo>
                    <a:pt x="117" y="196"/>
                    <a:pt x="153" y="156"/>
                    <a:pt x="154" y="112"/>
                  </a:cubicBezTo>
                  <a:cubicBezTo>
                    <a:pt x="156" y="83"/>
                    <a:pt x="135" y="59"/>
                    <a:pt x="106" y="56"/>
                  </a:cubicBezTo>
                  <a:cubicBezTo>
                    <a:pt x="102" y="56"/>
                    <a:pt x="99" y="56"/>
                    <a:pt x="95" y="57"/>
                  </a:cubicBezTo>
                  <a:cubicBezTo>
                    <a:pt x="69" y="58"/>
                    <a:pt x="44" y="68"/>
                    <a:pt x="24" y="84"/>
                  </a:cubicBezTo>
                  <a:cubicBezTo>
                    <a:pt x="6" y="40"/>
                    <a:pt x="6" y="40"/>
                    <a:pt x="6" y="40"/>
                  </a:cubicBezTo>
                  <a:cubicBezTo>
                    <a:pt x="35" y="17"/>
                    <a:pt x="71" y="5"/>
                    <a:pt x="108" y="6"/>
                  </a:cubicBezTo>
                  <a:cubicBezTo>
                    <a:pt x="161" y="0"/>
                    <a:pt x="210" y="39"/>
                    <a:pt x="216" y="92"/>
                  </a:cubicBezTo>
                  <a:cubicBezTo>
                    <a:pt x="216" y="97"/>
                    <a:pt x="217" y="101"/>
                    <a:pt x="216" y="106"/>
                  </a:cubicBezTo>
                  <a:cubicBezTo>
                    <a:pt x="216" y="164"/>
                    <a:pt x="175" y="211"/>
                    <a:pt x="117" y="264"/>
                  </a:cubicBezTo>
                  <a:cubicBezTo>
                    <a:pt x="88" y="289"/>
                    <a:pt x="88" y="289"/>
                    <a:pt x="88" y="289"/>
                  </a:cubicBezTo>
                  <a:cubicBezTo>
                    <a:pt x="88" y="290"/>
                    <a:pt x="88" y="290"/>
                    <a:pt x="88" y="290"/>
                  </a:cubicBezTo>
                  <a:cubicBezTo>
                    <a:pt x="224" y="290"/>
                    <a:pt x="224" y="290"/>
                    <a:pt x="224" y="290"/>
                  </a:cubicBezTo>
                  <a:cubicBezTo>
                    <a:pt x="224" y="342"/>
                    <a:pt x="224" y="342"/>
                    <a:pt x="224" y="342"/>
                  </a:cubicBezTo>
                  <a:lnTo>
                    <a:pt x="0" y="3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648287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2516" y="824216"/>
            <a:ext cx="4813151" cy="768609"/>
          </a:xfrm>
        </p:spPr>
        <p:txBody>
          <a:bodyPr>
            <a:normAutofit fontScale="90000"/>
          </a:bodyPr>
          <a:lstStyle/>
          <a:p>
            <a:pPr>
              <a:lnSpc>
                <a:spcPct val="150000"/>
              </a:lnSpc>
            </a:pPr>
            <a:r>
              <a:rPr lang="en-US" sz="4000" dirty="0"/>
              <a:t>ROI Calculations </a:t>
            </a:r>
          </a:p>
        </p:txBody>
      </p:sp>
      <p:sp>
        <p:nvSpPr>
          <p:cNvPr id="4" name="Rectangle 3"/>
          <p:cNvSpPr/>
          <p:nvPr/>
        </p:nvSpPr>
        <p:spPr>
          <a:xfrm>
            <a:off x="7002516" y="1490034"/>
            <a:ext cx="3002745" cy="458202"/>
          </a:xfrm>
          <a:prstGeom prst="rect">
            <a:avLst/>
          </a:prstGeom>
        </p:spPr>
        <p:txBody>
          <a:bodyPr wrap="none">
            <a:spAutoFit/>
          </a:bodyPr>
          <a:lstStyle/>
          <a:p>
            <a:pPr>
              <a:lnSpc>
                <a:spcPct val="150000"/>
              </a:lnSpc>
            </a:pPr>
            <a:r>
              <a:rPr lang="en-US" dirty="0">
                <a:solidFill>
                  <a:schemeClr val="bg1">
                    <a:lumMod val="75000"/>
                  </a:schemeClr>
                </a:solidFill>
                <a:latin typeface="+mj-lt"/>
              </a:rPr>
              <a:t>EXAMPLE SALES TOOL</a:t>
            </a:r>
          </a:p>
        </p:txBody>
      </p:sp>
      <p:sp>
        <p:nvSpPr>
          <p:cNvPr id="5" name="Rectangle 4"/>
          <p:cNvSpPr/>
          <p:nvPr/>
        </p:nvSpPr>
        <p:spPr>
          <a:xfrm>
            <a:off x="7017265" y="5224583"/>
            <a:ext cx="3925227" cy="584775"/>
          </a:xfrm>
          <a:prstGeom prst="rect">
            <a:avLst/>
          </a:prstGeom>
        </p:spPr>
        <p:txBody>
          <a:bodyPr wrap="square">
            <a:spAutoFit/>
          </a:bodyPr>
          <a:lstStyle/>
          <a:p>
            <a:r>
              <a:rPr lang="en-US" sz="1600" dirty="0">
                <a:solidFill>
                  <a:schemeClr val="tx1">
                    <a:lumMod val="65000"/>
                    <a:lumOff val="35000"/>
                  </a:schemeClr>
                </a:solidFill>
              </a:rPr>
              <a:t>Show the customer what value they</a:t>
            </a:r>
          </a:p>
          <a:p>
            <a:r>
              <a:rPr lang="en-US" sz="1600" dirty="0">
                <a:solidFill>
                  <a:schemeClr val="tx1">
                    <a:lumMod val="65000"/>
                    <a:lumOff val="35000"/>
                  </a:schemeClr>
                </a:solidFill>
              </a:rPr>
              <a:t>will get if they invest in your solution.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678" y="990600"/>
            <a:ext cx="5432322" cy="5174226"/>
          </a:xfrm>
          <a:prstGeom prst="rect">
            <a:avLst/>
          </a:prstGeom>
        </p:spPr>
      </p:pic>
      <p:sp>
        <p:nvSpPr>
          <p:cNvPr id="7" name="Rounded Rectangle 6"/>
          <p:cNvSpPr/>
          <p:nvPr/>
        </p:nvSpPr>
        <p:spPr>
          <a:xfrm>
            <a:off x="7124891" y="2995654"/>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4"/>
          <p:cNvGrpSpPr>
            <a:grpSpLocks noChangeAspect="1"/>
          </p:cNvGrpSpPr>
          <p:nvPr/>
        </p:nvGrpSpPr>
        <p:grpSpPr bwMode="auto">
          <a:xfrm>
            <a:off x="7240778" y="3155991"/>
            <a:ext cx="638175" cy="638175"/>
            <a:chOff x="3640" y="1958"/>
            <a:chExt cx="402" cy="402"/>
          </a:xfrm>
        </p:grpSpPr>
        <p:sp>
          <p:nvSpPr>
            <p:cNvPr id="11" name="Freeform 5"/>
            <p:cNvSpPr>
              <a:spLocks/>
            </p:cNvSpPr>
            <p:nvPr/>
          </p:nvSpPr>
          <p:spPr bwMode="auto">
            <a:xfrm>
              <a:off x="3855" y="1958"/>
              <a:ext cx="187" cy="187"/>
            </a:xfrm>
            <a:custGeom>
              <a:avLst/>
              <a:gdLst>
                <a:gd name="T0" fmla="*/ 0 w 108"/>
                <a:gd name="T1" fmla="*/ 108 h 108"/>
                <a:gd name="T2" fmla="*/ 108 w 108"/>
                <a:gd name="T3" fmla="*/ 108 h 108"/>
                <a:gd name="T4" fmla="*/ 0 w 108"/>
                <a:gd name="T5" fmla="*/ 0 h 108"/>
                <a:gd name="T6" fmla="*/ 0 w 108"/>
                <a:gd name="T7" fmla="*/ 108 h 108"/>
              </a:gdLst>
              <a:ahLst/>
              <a:cxnLst>
                <a:cxn ang="0">
                  <a:pos x="T0" y="T1"/>
                </a:cxn>
                <a:cxn ang="0">
                  <a:pos x="T2" y="T3"/>
                </a:cxn>
                <a:cxn ang="0">
                  <a:pos x="T4" y="T5"/>
                </a:cxn>
                <a:cxn ang="0">
                  <a:pos x="T6" y="T7"/>
                </a:cxn>
              </a:cxnLst>
              <a:rect l="0" t="0" r="r" b="b"/>
              <a:pathLst>
                <a:path w="108" h="108">
                  <a:moveTo>
                    <a:pt x="0" y="108"/>
                  </a:moveTo>
                  <a:cubicBezTo>
                    <a:pt x="108" y="108"/>
                    <a:pt x="108" y="108"/>
                    <a:pt x="108" y="108"/>
                  </a:cubicBezTo>
                  <a:cubicBezTo>
                    <a:pt x="104" y="50"/>
                    <a:pt x="58" y="4"/>
                    <a:pt x="0" y="0"/>
                  </a:cubicBezTo>
                  <a:lnTo>
                    <a:pt x="0" y="108"/>
                  </a:lnTo>
                  <a:close/>
                </a:path>
              </a:pathLst>
            </a:custGeom>
            <a:solidFill>
              <a:srgbClr val="F078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p:cNvSpPr>
              <a:spLocks/>
            </p:cNvSpPr>
            <p:nvPr/>
          </p:nvSpPr>
          <p:spPr bwMode="auto">
            <a:xfrm>
              <a:off x="3867" y="2173"/>
              <a:ext cx="175" cy="121"/>
            </a:xfrm>
            <a:custGeom>
              <a:avLst/>
              <a:gdLst>
                <a:gd name="T0" fmla="*/ 71 w 101"/>
                <a:gd name="T1" fmla="*/ 70 h 70"/>
                <a:gd name="T2" fmla="*/ 101 w 101"/>
                <a:gd name="T3" fmla="*/ 0 h 70"/>
                <a:gd name="T4" fmla="*/ 0 w 101"/>
                <a:gd name="T5" fmla="*/ 0 h 70"/>
                <a:gd name="T6" fmla="*/ 71 w 101"/>
                <a:gd name="T7" fmla="*/ 70 h 70"/>
              </a:gdLst>
              <a:ahLst/>
              <a:cxnLst>
                <a:cxn ang="0">
                  <a:pos x="T0" y="T1"/>
                </a:cxn>
                <a:cxn ang="0">
                  <a:pos x="T2" y="T3"/>
                </a:cxn>
                <a:cxn ang="0">
                  <a:pos x="T4" y="T5"/>
                </a:cxn>
                <a:cxn ang="0">
                  <a:pos x="T6" y="T7"/>
                </a:cxn>
              </a:cxnLst>
              <a:rect l="0" t="0" r="r" b="b"/>
              <a:pathLst>
                <a:path w="101" h="70">
                  <a:moveTo>
                    <a:pt x="71" y="70"/>
                  </a:moveTo>
                  <a:cubicBezTo>
                    <a:pt x="88" y="52"/>
                    <a:pt x="99" y="27"/>
                    <a:pt x="101" y="0"/>
                  </a:cubicBezTo>
                  <a:cubicBezTo>
                    <a:pt x="0" y="0"/>
                    <a:pt x="0" y="0"/>
                    <a:pt x="0" y="0"/>
                  </a:cubicBezTo>
                  <a:lnTo>
                    <a:pt x="71" y="70"/>
                  </a:lnTo>
                  <a:close/>
                </a:path>
              </a:pathLst>
            </a:custGeom>
            <a:solidFill>
              <a:srgbClr val="F0C4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p:cNvSpPr>
              <a:spLocks/>
            </p:cNvSpPr>
            <p:nvPr/>
          </p:nvSpPr>
          <p:spPr bwMode="auto">
            <a:xfrm>
              <a:off x="3640" y="1958"/>
              <a:ext cx="187" cy="333"/>
            </a:xfrm>
            <a:custGeom>
              <a:avLst/>
              <a:gdLst>
                <a:gd name="T0" fmla="*/ 108 w 108"/>
                <a:gd name="T1" fmla="*/ 113 h 192"/>
                <a:gd name="T2" fmla="*/ 108 w 108"/>
                <a:gd name="T3" fmla="*/ 0 h 192"/>
                <a:gd name="T4" fmla="*/ 0 w 108"/>
                <a:gd name="T5" fmla="*/ 116 h 192"/>
                <a:gd name="T6" fmla="*/ 29 w 108"/>
                <a:gd name="T7" fmla="*/ 192 h 192"/>
                <a:gd name="T8" fmla="*/ 108 w 108"/>
                <a:gd name="T9" fmla="*/ 113 h 192"/>
              </a:gdLst>
              <a:ahLst/>
              <a:cxnLst>
                <a:cxn ang="0">
                  <a:pos x="T0" y="T1"/>
                </a:cxn>
                <a:cxn ang="0">
                  <a:pos x="T2" y="T3"/>
                </a:cxn>
                <a:cxn ang="0">
                  <a:pos x="T4" y="T5"/>
                </a:cxn>
                <a:cxn ang="0">
                  <a:pos x="T6" y="T7"/>
                </a:cxn>
                <a:cxn ang="0">
                  <a:pos x="T8" y="T9"/>
                </a:cxn>
              </a:cxnLst>
              <a:rect l="0" t="0" r="r" b="b"/>
              <a:pathLst>
                <a:path w="108" h="192">
                  <a:moveTo>
                    <a:pt x="108" y="113"/>
                  </a:moveTo>
                  <a:cubicBezTo>
                    <a:pt x="108" y="0"/>
                    <a:pt x="108" y="0"/>
                    <a:pt x="108" y="0"/>
                  </a:cubicBezTo>
                  <a:cubicBezTo>
                    <a:pt x="48" y="4"/>
                    <a:pt x="0" y="54"/>
                    <a:pt x="0" y="116"/>
                  </a:cubicBezTo>
                  <a:cubicBezTo>
                    <a:pt x="0" y="145"/>
                    <a:pt x="11" y="172"/>
                    <a:pt x="29" y="192"/>
                  </a:cubicBezTo>
                  <a:lnTo>
                    <a:pt x="108" y="113"/>
                  </a:ln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p:cNvSpPr>
              <a:spLocks/>
            </p:cNvSpPr>
            <p:nvPr/>
          </p:nvSpPr>
          <p:spPr bwMode="auto">
            <a:xfrm>
              <a:off x="3709" y="2183"/>
              <a:ext cx="260" cy="177"/>
            </a:xfrm>
            <a:custGeom>
              <a:avLst/>
              <a:gdLst>
                <a:gd name="T0" fmla="*/ 74 w 150"/>
                <a:gd name="T1" fmla="*/ 0 h 102"/>
                <a:gd name="T2" fmla="*/ 0 w 150"/>
                <a:gd name="T3" fmla="*/ 73 h 102"/>
                <a:gd name="T4" fmla="*/ 76 w 150"/>
                <a:gd name="T5" fmla="*/ 102 h 102"/>
                <a:gd name="T6" fmla="*/ 150 w 150"/>
                <a:gd name="T7" fmla="*/ 75 h 102"/>
                <a:gd name="T8" fmla="*/ 74 w 150"/>
                <a:gd name="T9" fmla="*/ 0 h 102"/>
              </a:gdLst>
              <a:ahLst/>
              <a:cxnLst>
                <a:cxn ang="0">
                  <a:pos x="T0" y="T1"/>
                </a:cxn>
                <a:cxn ang="0">
                  <a:pos x="T2" y="T3"/>
                </a:cxn>
                <a:cxn ang="0">
                  <a:pos x="T4" y="T5"/>
                </a:cxn>
                <a:cxn ang="0">
                  <a:pos x="T6" y="T7"/>
                </a:cxn>
                <a:cxn ang="0">
                  <a:pos x="T8" y="T9"/>
                </a:cxn>
              </a:cxnLst>
              <a:rect l="0" t="0" r="r" b="b"/>
              <a:pathLst>
                <a:path w="150" h="102">
                  <a:moveTo>
                    <a:pt x="74" y="0"/>
                  </a:moveTo>
                  <a:cubicBezTo>
                    <a:pt x="0" y="73"/>
                    <a:pt x="0" y="73"/>
                    <a:pt x="0" y="73"/>
                  </a:cubicBezTo>
                  <a:cubicBezTo>
                    <a:pt x="20" y="91"/>
                    <a:pt x="47" y="102"/>
                    <a:pt x="76" y="102"/>
                  </a:cubicBezTo>
                  <a:cubicBezTo>
                    <a:pt x="104" y="102"/>
                    <a:pt x="130" y="92"/>
                    <a:pt x="150" y="75"/>
                  </a:cubicBezTo>
                  <a:lnTo>
                    <a:pt x="74" y="0"/>
                  </a:lnTo>
                  <a:close/>
                </a:path>
              </a:pathLst>
            </a:custGeom>
            <a:solidFill>
              <a:srgbClr val="71C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 name="Rectangle 14"/>
          <p:cNvSpPr/>
          <p:nvPr/>
        </p:nvSpPr>
        <p:spPr>
          <a:xfrm>
            <a:off x="7003018" y="4233559"/>
            <a:ext cx="3547751" cy="923330"/>
          </a:xfrm>
          <a:prstGeom prst="rect">
            <a:avLst/>
          </a:prstGeom>
        </p:spPr>
        <p:txBody>
          <a:bodyPr wrap="square">
            <a:spAutoFit/>
          </a:bodyPr>
          <a:lstStyle/>
          <a:p>
            <a:r>
              <a:rPr lang="en-US" b="1" dirty="0">
                <a:solidFill>
                  <a:srgbClr val="E76121"/>
                </a:solidFill>
              </a:rPr>
              <a:t>What tools needs to be available for your sales team to be able to reach the targeted outcome?</a:t>
            </a:r>
          </a:p>
        </p:txBody>
      </p:sp>
    </p:spTree>
    <p:extLst>
      <p:ext uri="{BB962C8B-B14F-4D97-AF65-F5344CB8AC3E}">
        <p14:creationId xmlns:p14="http://schemas.microsoft.com/office/powerpoint/2010/main" val="17332564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426" y="0"/>
            <a:ext cx="3820853" cy="2119475"/>
          </a:xfrm>
          <a:prstGeom prst="rect">
            <a:avLst/>
          </a:prstGeom>
        </p:spPr>
      </p:pic>
      <p:sp>
        <p:nvSpPr>
          <p:cNvPr id="2" name="Title 1"/>
          <p:cNvSpPr>
            <a:spLocks noGrp="1"/>
          </p:cNvSpPr>
          <p:nvPr>
            <p:ph type="title"/>
          </p:nvPr>
        </p:nvSpPr>
        <p:spPr>
          <a:xfrm>
            <a:off x="4973532" y="819032"/>
            <a:ext cx="5556429" cy="827219"/>
          </a:xfrm>
        </p:spPr>
        <p:txBody>
          <a:bodyPr>
            <a:normAutofit fontScale="90000"/>
          </a:bodyPr>
          <a:lstStyle/>
          <a:p>
            <a:pPr>
              <a:lnSpc>
                <a:spcPct val="100000"/>
              </a:lnSpc>
            </a:pPr>
            <a:r>
              <a:rPr lang="en-US" sz="4000" b="1" dirty="0"/>
              <a:t>It’s All About Speed</a:t>
            </a:r>
          </a:p>
        </p:txBody>
      </p:sp>
      <p:sp>
        <p:nvSpPr>
          <p:cNvPr id="4" name="Rectangle 3"/>
          <p:cNvSpPr/>
          <p:nvPr/>
        </p:nvSpPr>
        <p:spPr>
          <a:xfrm>
            <a:off x="4973532" y="1323535"/>
            <a:ext cx="5190845" cy="461024"/>
          </a:xfrm>
          <a:prstGeom prst="rect">
            <a:avLst/>
          </a:prstGeom>
        </p:spPr>
        <p:txBody>
          <a:bodyPr wrap="none">
            <a:spAutoFit/>
          </a:bodyPr>
          <a:lstStyle/>
          <a:p>
            <a:pPr>
              <a:lnSpc>
                <a:spcPct val="150000"/>
              </a:lnSpc>
            </a:pPr>
            <a:r>
              <a:rPr lang="en-US" dirty="0">
                <a:solidFill>
                  <a:schemeClr val="bg1">
                    <a:lumMod val="75000"/>
                  </a:schemeClr>
                </a:solidFill>
                <a:latin typeface="+mj-lt"/>
              </a:rPr>
              <a:t>THE TOOLS SPEED UP THE SALES CYCLE</a:t>
            </a:r>
          </a:p>
        </p:txBody>
      </p:sp>
      <p:sp>
        <p:nvSpPr>
          <p:cNvPr id="5" name="Rectangle 4"/>
          <p:cNvSpPr/>
          <p:nvPr/>
        </p:nvSpPr>
        <p:spPr>
          <a:xfrm>
            <a:off x="6822256" y="3504368"/>
            <a:ext cx="3728287" cy="923330"/>
          </a:xfrm>
          <a:prstGeom prst="rect">
            <a:avLst/>
          </a:prstGeom>
        </p:spPr>
        <p:txBody>
          <a:bodyPr wrap="square">
            <a:spAutoFit/>
          </a:bodyPr>
          <a:lstStyle/>
          <a:p>
            <a:r>
              <a:rPr lang="en-US" b="1" dirty="0">
                <a:solidFill>
                  <a:srgbClr val="E76121"/>
                </a:solidFill>
              </a:rPr>
              <a:t>The key with great sales &amp; marketing tools is that they should speed up your sales cycle.</a:t>
            </a:r>
          </a:p>
        </p:txBody>
      </p:sp>
      <p:sp>
        <p:nvSpPr>
          <p:cNvPr id="6" name="Rectangle 5"/>
          <p:cNvSpPr/>
          <p:nvPr/>
        </p:nvSpPr>
        <p:spPr>
          <a:xfrm>
            <a:off x="6822256" y="4520008"/>
            <a:ext cx="3890519" cy="1323439"/>
          </a:xfrm>
          <a:prstGeom prst="rect">
            <a:avLst/>
          </a:prstGeom>
        </p:spPr>
        <p:txBody>
          <a:bodyPr wrap="square">
            <a:spAutoFit/>
          </a:bodyPr>
          <a:lstStyle/>
          <a:p>
            <a:r>
              <a:rPr lang="en-US" sz="1600" dirty="0">
                <a:solidFill>
                  <a:schemeClr val="tx1">
                    <a:lumMod val="65000"/>
                    <a:lumOff val="35000"/>
                  </a:schemeClr>
                </a:solidFill>
              </a:rPr>
              <a:t>They remove uncertainty, answer questions, makes sales people more professional, etc.</a:t>
            </a:r>
          </a:p>
          <a:p>
            <a:endParaRPr lang="en-US" sz="1600" dirty="0">
              <a:solidFill>
                <a:schemeClr val="tx1">
                  <a:lumMod val="65000"/>
                  <a:lumOff val="35000"/>
                </a:schemeClr>
              </a:solidFill>
            </a:endParaRPr>
          </a:p>
          <a:p>
            <a:r>
              <a:rPr lang="en-US" sz="1600" dirty="0">
                <a:solidFill>
                  <a:schemeClr val="tx1">
                    <a:lumMod val="65000"/>
                    <a:lumOff val="35000"/>
                  </a:schemeClr>
                </a:solidFill>
              </a:rPr>
              <a:t>Make sure your tools do this.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56503"/>
            <a:ext cx="6097686" cy="4601497"/>
          </a:xfrm>
          <a:prstGeom prst="rect">
            <a:avLst/>
          </a:prstGeom>
        </p:spPr>
      </p:pic>
      <p:sp>
        <p:nvSpPr>
          <p:cNvPr id="9" name="Rounded Rectangle 8"/>
          <p:cNvSpPr/>
          <p:nvPr/>
        </p:nvSpPr>
        <p:spPr>
          <a:xfrm>
            <a:off x="6866691" y="2339453"/>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4"/>
          <p:cNvGrpSpPr>
            <a:grpSpLocks noChangeAspect="1"/>
          </p:cNvGrpSpPr>
          <p:nvPr/>
        </p:nvGrpSpPr>
        <p:grpSpPr bwMode="auto">
          <a:xfrm>
            <a:off x="6942891" y="2414859"/>
            <a:ext cx="762000" cy="763588"/>
            <a:chOff x="4332" y="1524"/>
            <a:chExt cx="480" cy="481"/>
          </a:xfrm>
        </p:grpSpPr>
        <p:sp>
          <p:nvSpPr>
            <p:cNvPr id="14" name="Oval 5"/>
            <p:cNvSpPr>
              <a:spLocks noChangeArrowheads="1"/>
            </p:cNvSpPr>
            <p:nvPr/>
          </p:nvSpPr>
          <p:spPr bwMode="auto">
            <a:xfrm>
              <a:off x="4332" y="1524"/>
              <a:ext cx="480" cy="481"/>
            </a:xfrm>
            <a:prstGeom prst="ellipse">
              <a:avLst/>
            </a:prstGeom>
            <a:solidFill>
              <a:srgbClr val="FFC2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4332" y="1524"/>
              <a:ext cx="480" cy="240"/>
            </a:xfrm>
            <a:custGeom>
              <a:avLst/>
              <a:gdLst>
                <a:gd name="T0" fmla="*/ 1986 w 1986"/>
                <a:gd name="T1" fmla="*/ 993 h 993"/>
                <a:gd name="T2" fmla="*/ 0 w 1986"/>
                <a:gd name="T3" fmla="*/ 993 h 993"/>
                <a:gd name="T4" fmla="*/ 993 w 1986"/>
                <a:gd name="T5" fmla="*/ 0 h 993"/>
                <a:gd name="T6" fmla="*/ 1986 w 1986"/>
                <a:gd name="T7" fmla="*/ 993 h 993"/>
              </a:gdLst>
              <a:ahLst/>
              <a:cxnLst>
                <a:cxn ang="0">
                  <a:pos x="T0" y="T1"/>
                </a:cxn>
                <a:cxn ang="0">
                  <a:pos x="T2" y="T3"/>
                </a:cxn>
                <a:cxn ang="0">
                  <a:pos x="T4" y="T5"/>
                </a:cxn>
                <a:cxn ang="0">
                  <a:pos x="T6" y="T7"/>
                </a:cxn>
              </a:cxnLst>
              <a:rect l="0" t="0" r="r" b="b"/>
              <a:pathLst>
                <a:path w="1986" h="993">
                  <a:moveTo>
                    <a:pt x="1986" y="993"/>
                  </a:moveTo>
                  <a:cubicBezTo>
                    <a:pt x="0" y="993"/>
                    <a:pt x="0" y="993"/>
                    <a:pt x="0" y="993"/>
                  </a:cubicBezTo>
                  <a:cubicBezTo>
                    <a:pt x="0" y="445"/>
                    <a:pt x="445" y="0"/>
                    <a:pt x="993" y="0"/>
                  </a:cubicBezTo>
                  <a:cubicBezTo>
                    <a:pt x="1541" y="0"/>
                    <a:pt x="1986" y="445"/>
                    <a:pt x="1986" y="993"/>
                  </a:cubicBezTo>
                  <a:close/>
                </a:path>
              </a:pathLst>
            </a:custGeom>
            <a:solidFill>
              <a:srgbClr val="FFDE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
            <p:cNvSpPr>
              <a:spLocks noChangeArrowheads="1"/>
            </p:cNvSpPr>
            <p:nvPr/>
          </p:nvSpPr>
          <p:spPr bwMode="auto">
            <a:xfrm>
              <a:off x="4370" y="1562"/>
              <a:ext cx="404" cy="40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4566" y="1699"/>
              <a:ext cx="107" cy="78"/>
            </a:xfrm>
            <a:custGeom>
              <a:avLst/>
              <a:gdLst>
                <a:gd name="T0" fmla="*/ 142 w 440"/>
                <a:gd name="T1" fmla="*/ 299 h 323"/>
                <a:gd name="T2" fmla="*/ 24 w 440"/>
                <a:gd name="T3" fmla="*/ 267 h 323"/>
                <a:gd name="T4" fmla="*/ 56 w 440"/>
                <a:gd name="T5" fmla="*/ 149 h 323"/>
                <a:gd name="T6" fmla="*/ 416 w 440"/>
                <a:gd name="T7" fmla="*/ 41 h 323"/>
                <a:gd name="T8" fmla="*/ 142 w 440"/>
                <a:gd name="T9" fmla="*/ 299 h 323"/>
              </a:gdLst>
              <a:ahLst/>
              <a:cxnLst>
                <a:cxn ang="0">
                  <a:pos x="T0" y="T1"/>
                </a:cxn>
                <a:cxn ang="0">
                  <a:pos x="T2" y="T3"/>
                </a:cxn>
                <a:cxn ang="0">
                  <a:pos x="T4" y="T5"/>
                </a:cxn>
                <a:cxn ang="0">
                  <a:pos x="T6" y="T7"/>
                </a:cxn>
                <a:cxn ang="0">
                  <a:pos x="T8" y="T9"/>
                </a:cxn>
              </a:cxnLst>
              <a:rect l="0" t="0" r="r" b="b"/>
              <a:pathLst>
                <a:path w="440" h="323">
                  <a:moveTo>
                    <a:pt x="142" y="299"/>
                  </a:moveTo>
                  <a:cubicBezTo>
                    <a:pt x="101" y="323"/>
                    <a:pt x="48" y="309"/>
                    <a:pt x="24" y="267"/>
                  </a:cubicBezTo>
                  <a:cubicBezTo>
                    <a:pt x="0" y="226"/>
                    <a:pt x="14" y="173"/>
                    <a:pt x="56" y="149"/>
                  </a:cubicBezTo>
                  <a:cubicBezTo>
                    <a:pt x="97" y="125"/>
                    <a:pt x="392" y="0"/>
                    <a:pt x="416" y="41"/>
                  </a:cubicBezTo>
                  <a:cubicBezTo>
                    <a:pt x="440" y="82"/>
                    <a:pt x="183" y="275"/>
                    <a:pt x="142" y="299"/>
                  </a:cubicBezTo>
                  <a:close/>
                </a:path>
              </a:pathLst>
            </a:custGeom>
            <a:solidFill>
              <a:srgbClr val="9FE1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p:cNvSpPr>
              <a:spLocks/>
            </p:cNvSpPr>
            <p:nvPr/>
          </p:nvSpPr>
          <p:spPr bwMode="auto">
            <a:xfrm>
              <a:off x="4572" y="1709"/>
              <a:ext cx="101" cy="68"/>
            </a:xfrm>
            <a:custGeom>
              <a:avLst/>
              <a:gdLst>
                <a:gd name="T0" fmla="*/ 0 w 415"/>
                <a:gd name="T1" fmla="*/ 229 h 281"/>
                <a:gd name="T2" fmla="*/ 391 w 415"/>
                <a:gd name="T3" fmla="*/ 0 h 281"/>
                <a:gd name="T4" fmla="*/ 117 w 415"/>
                <a:gd name="T5" fmla="*/ 258 h 281"/>
                <a:gd name="T6" fmla="*/ 0 w 415"/>
                <a:gd name="T7" fmla="*/ 229 h 281"/>
              </a:gdLst>
              <a:ahLst/>
              <a:cxnLst>
                <a:cxn ang="0">
                  <a:pos x="T0" y="T1"/>
                </a:cxn>
                <a:cxn ang="0">
                  <a:pos x="T2" y="T3"/>
                </a:cxn>
                <a:cxn ang="0">
                  <a:pos x="T4" y="T5"/>
                </a:cxn>
                <a:cxn ang="0">
                  <a:pos x="T6" y="T7"/>
                </a:cxn>
              </a:cxnLst>
              <a:rect l="0" t="0" r="r" b="b"/>
              <a:pathLst>
                <a:path w="415" h="281">
                  <a:moveTo>
                    <a:pt x="0" y="229"/>
                  </a:moveTo>
                  <a:cubicBezTo>
                    <a:pt x="391" y="0"/>
                    <a:pt x="391" y="0"/>
                    <a:pt x="391" y="0"/>
                  </a:cubicBezTo>
                  <a:cubicBezTo>
                    <a:pt x="415" y="41"/>
                    <a:pt x="158" y="234"/>
                    <a:pt x="117" y="258"/>
                  </a:cubicBezTo>
                  <a:cubicBezTo>
                    <a:pt x="77" y="281"/>
                    <a:pt x="25" y="268"/>
                    <a:pt x="0" y="229"/>
                  </a:cubicBezTo>
                  <a:close/>
                </a:path>
              </a:pathLst>
            </a:custGeom>
            <a:solidFill>
              <a:srgbClr val="5BCD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0"/>
            <p:cNvSpPr>
              <a:spLocks noChangeArrowheads="1"/>
            </p:cNvSpPr>
            <p:nvPr/>
          </p:nvSpPr>
          <p:spPr bwMode="auto">
            <a:xfrm>
              <a:off x="4541" y="1733"/>
              <a:ext cx="62" cy="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p:cNvSpPr>
              <a:spLocks noEditPoints="1"/>
            </p:cNvSpPr>
            <p:nvPr/>
          </p:nvSpPr>
          <p:spPr bwMode="auto">
            <a:xfrm>
              <a:off x="4489" y="1862"/>
              <a:ext cx="167" cy="46"/>
            </a:xfrm>
            <a:custGeom>
              <a:avLst/>
              <a:gdLst>
                <a:gd name="T0" fmla="*/ 0 w 167"/>
                <a:gd name="T1" fmla="*/ 46 h 46"/>
                <a:gd name="T2" fmla="*/ 167 w 167"/>
                <a:gd name="T3" fmla="*/ 46 h 46"/>
                <a:gd name="T4" fmla="*/ 167 w 167"/>
                <a:gd name="T5" fmla="*/ 0 h 46"/>
                <a:gd name="T6" fmla="*/ 0 w 167"/>
                <a:gd name="T7" fmla="*/ 0 h 46"/>
                <a:gd name="T8" fmla="*/ 0 w 167"/>
                <a:gd name="T9" fmla="*/ 46 h 46"/>
                <a:gd name="T10" fmla="*/ 15 w 167"/>
                <a:gd name="T11" fmla="*/ 15 h 46"/>
                <a:gd name="T12" fmla="*/ 151 w 167"/>
                <a:gd name="T13" fmla="*/ 15 h 46"/>
                <a:gd name="T14" fmla="*/ 151 w 167"/>
                <a:gd name="T15" fmla="*/ 31 h 46"/>
                <a:gd name="T16" fmla="*/ 15 w 167"/>
                <a:gd name="T17" fmla="*/ 31 h 46"/>
                <a:gd name="T18" fmla="*/ 15 w 167"/>
                <a:gd name="T19"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46">
                  <a:moveTo>
                    <a:pt x="0" y="46"/>
                  </a:moveTo>
                  <a:lnTo>
                    <a:pt x="167" y="46"/>
                  </a:lnTo>
                  <a:lnTo>
                    <a:pt x="167" y="0"/>
                  </a:lnTo>
                  <a:lnTo>
                    <a:pt x="0" y="0"/>
                  </a:lnTo>
                  <a:lnTo>
                    <a:pt x="0" y="46"/>
                  </a:lnTo>
                  <a:close/>
                  <a:moveTo>
                    <a:pt x="15" y="15"/>
                  </a:moveTo>
                  <a:lnTo>
                    <a:pt x="151" y="15"/>
                  </a:lnTo>
                  <a:lnTo>
                    <a:pt x="151" y="31"/>
                  </a:lnTo>
                  <a:lnTo>
                    <a:pt x="15" y="31"/>
                  </a:lnTo>
                  <a:lnTo>
                    <a:pt x="15"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2"/>
            <p:cNvSpPr>
              <a:spLocks noEditPoints="1"/>
            </p:cNvSpPr>
            <p:nvPr/>
          </p:nvSpPr>
          <p:spPr bwMode="auto">
            <a:xfrm>
              <a:off x="4534" y="1697"/>
              <a:ext cx="144" cy="106"/>
            </a:xfrm>
            <a:custGeom>
              <a:avLst/>
              <a:gdLst>
                <a:gd name="T0" fmla="*/ 379 w 599"/>
                <a:gd name="T1" fmla="*/ 47 h 439"/>
                <a:gd name="T2" fmla="*/ 194 w 599"/>
                <a:gd name="T3" fmla="*/ 123 h 439"/>
                <a:gd name="T4" fmla="*/ 160 w 599"/>
                <a:gd name="T5" fmla="*/ 119 h 439"/>
                <a:gd name="T6" fmla="*/ 0 w 599"/>
                <a:gd name="T7" fmla="*/ 279 h 439"/>
                <a:gd name="T8" fmla="*/ 160 w 599"/>
                <a:gd name="T9" fmla="*/ 439 h 439"/>
                <a:gd name="T10" fmla="*/ 314 w 599"/>
                <a:gd name="T11" fmla="*/ 323 h 439"/>
                <a:gd name="T12" fmla="*/ 474 w 599"/>
                <a:gd name="T13" fmla="*/ 198 h 439"/>
                <a:gd name="T14" fmla="*/ 579 w 599"/>
                <a:gd name="T15" fmla="*/ 35 h 439"/>
                <a:gd name="T16" fmla="*/ 379 w 599"/>
                <a:gd name="T17" fmla="*/ 47 h 439"/>
                <a:gd name="T18" fmla="*/ 160 w 599"/>
                <a:gd name="T19" fmla="*/ 376 h 439"/>
                <a:gd name="T20" fmla="*/ 63 w 599"/>
                <a:gd name="T21" fmla="*/ 279 h 439"/>
                <a:gd name="T22" fmla="*/ 160 w 599"/>
                <a:gd name="T23" fmla="*/ 182 h 439"/>
                <a:gd name="T24" fmla="*/ 257 w 599"/>
                <a:gd name="T25" fmla="*/ 279 h 439"/>
                <a:gd name="T26" fmla="*/ 160 w 599"/>
                <a:gd name="T27" fmla="*/ 376 h 439"/>
                <a:gd name="T28" fmla="*/ 418 w 599"/>
                <a:gd name="T29" fmla="*/ 164 h 439"/>
                <a:gd name="T30" fmla="*/ 316 w 599"/>
                <a:gd name="T31" fmla="*/ 244 h 439"/>
                <a:gd name="T32" fmla="*/ 266 w 599"/>
                <a:gd name="T33" fmla="*/ 159 h 439"/>
                <a:gd name="T34" fmla="*/ 381 w 599"/>
                <a:gd name="T35" fmla="*/ 113 h 439"/>
                <a:gd name="T36" fmla="*/ 509 w 599"/>
                <a:gd name="T37" fmla="*/ 76 h 439"/>
                <a:gd name="T38" fmla="*/ 418 w 599"/>
                <a:gd name="T39" fmla="*/ 16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9" h="439">
                  <a:moveTo>
                    <a:pt x="379" y="47"/>
                  </a:moveTo>
                  <a:cubicBezTo>
                    <a:pt x="306" y="73"/>
                    <a:pt x="230" y="105"/>
                    <a:pt x="194" y="123"/>
                  </a:cubicBezTo>
                  <a:cubicBezTo>
                    <a:pt x="183" y="120"/>
                    <a:pt x="172" y="119"/>
                    <a:pt x="160" y="119"/>
                  </a:cubicBezTo>
                  <a:cubicBezTo>
                    <a:pt x="72" y="119"/>
                    <a:pt x="0" y="191"/>
                    <a:pt x="0" y="279"/>
                  </a:cubicBezTo>
                  <a:cubicBezTo>
                    <a:pt x="0" y="367"/>
                    <a:pt x="72" y="439"/>
                    <a:pt x="160" y="439"/>
                  </a:cubicBezTo>
                  <a:cubicBezTo>
                    <a:pt x="233" y="439"/>
                    <a:pt x="295" y="390"/>
                    <a:pt x="314" y="323"/>
                  </a:cubicBezTo>
                  <a:cubicBezTo>
                    <a:pt x="349" y="299"/>
                    <a:pt x="416" y="249"/>
                    <a:pt x="474" y="198"/>
                  </a:cubicBezTo>
                  <a:cubicBezTo>
                    <a:pt x="571" y="114"/>
                    <a:pt x="599" y="70"/>
                    <a:pt x="579" y="35"/>
                  </a:cubicBezTo>
                  <a:cubicBezTo>
                    <a:pt x="559" y="0"/>
                    <a:pt x="505" y="3"/>
                    <a:pt x="379" y="47"/>
                  </a:cubicBezTo>
                  <a:close/>
                  <a:moveTo>
                    <a:pt x="160" y="376"/>
                  </a:moveTo>
                  <a:cubicBezTo>
                    <a:pt x="106" y="376"/>
                    <a:pt x="63" y="333"/>
                    <a:pt x="63" y="279"/>
                  </a:cubicBezTo>
                  <a:cubicBezTo>
                    <a:pt x="63" y="225"/>
                    <a:pt x="106" y="182"/>
                    <a:pt x="160" y="182"/>
                  </a:cubicBezTo>
                  <a:cubicBezTo>
                    <a:pt x="214" y="182"/>
                    <a:pt x="257" y="225"/>
                    <a:pt x="257" y="279"/>
                  </a:cubicBezTo>
                  <a:cubicBezTo>
                    <a:pt x="257" y="333"/>
                    <a:pt x="214" y="376"/>
                    <a:pt x="160" y="376"/>
                  </a:cubicBezTo>
                  <a:close/>
                  <a:moveTo>
                    <a:pt x="418" y="164"/>
                  </a:moveTo>
                  <a:cubicBezTo>
                    <a:pt x="384" y="192"/>
                    <a:pt x="347" y="221"/>
                    <a:pt x="316" y="244"/>
                  </a:cubicBezTo>
                  <a:cubicBezTo>
                    <a:pt x="309" y="211"/>
                    <a:pt x="291" y="181"/>
                    <a:pt x="266" y="159"/>
                  </a:cubicBezTo>
                  <a:cubicBezTo>
                    <a:pt x="298" y="145"/>
                    <a:pt x="340" y="128"/>
                    <a:pt x="381" y="113"/>
                  </a:cubicBezTo>
                  <a:cubicBezTo>
                    <a:pt x="449" y="88"/>
                    <a:pt x="487" y="79"/>
                    <a:pt x="509" y="76"/>
                  </a:cubicBezTo>
                  <a:cubicBezTo>
                    <a:pt x="496" y="92"/>
                    <a:pt x="470" y="120"/>
                    <a:pt x="418" y="1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3"/>
            <p:cNvSpPr>
              <a:spLocks noChangeArrowheads="1"/>
            </p:cNvSpPr>
            <p:nvPr/>
          </p:nvSpPr>
          <p:spPr bwMode="auto">
            <a:xfrm>
              <a:off x="4565" y="1582"/>
              <a:ext cx="15" cy="30"/>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p:cNvSpPr>
              <a:spLocks/>
            </p:cNvSpPr>
            <p:nvPr/>
          </p:nvSpPr>
          <p:spPr bwMode="auto">
            <a:xfrm>
              <a:off x="4518" y="1586"/>
              <a:ext cx="28" cy="53"/>
            </a:xfrm>
            <a:custGeom>
              <a:avLst/>
              <a:gdLst>
                <a:gd name="T0" fmla="*/ 13 w 28"/>
                <a:gd name="T1" fmla="*/ 53 h 53"/>
                <a:gd name="T2" fmla="*/ 0 w 28"/>
                <a:gd name="T3" fmla="*/ 4 h 53"/>
                <a:gd name="T4" fmla="*/ 15 w 28"/>
                <a:gd name="T5" fmla="*/ 0 h 53"/>
                <a:gd name="T6" fmla="*/ 28 w 28"/>
                <a:gd name="T7" fmla="*/ 49 h 53"/>
                <a:gd name="T8" fmla="*/ 13 w 28"/>
                <a:gd name="T9" fmla="*/ 53 h 53"/>
              </a:gdLst>
              <a:ahLst/>
              <a:cxnLst>
                <a:cxn ang="0">
                  <a:pos x="T0" y="T1"/>
                </a:cxn>
                <a:cxn ang="0">
                  <a:pos x="T2" y="T3"/>
                </a:cxn>
                <a:cxn ang="0">
                  <a:pos x="T4" y="T5"/>
                </a:cxn>
                <a:cxn ang="0">
                  <a:pos x="T6" y="T7"/>
                </a:cxn>
                <a:cxn ang="0">
                  <a:pos x="T8" y="T9"/>
                </a:cxn>
              </a:cxnLst>
              <a:rect l="0" t="0" r="r" b="b"/>
              <a:pathLst>
                <a:path w="28" h="53">
                  <a:moveTo>
                    <a:pt x="13" y="53"/>
                  </a:moveTo>
                  <a:lnTo>
                    <a:pt x="0" y="4"/>
                  </a:lnTo>
                  <a:lnTo>
                    <a:pt x="15" y="0"/>
                  </a:lnTo>
                  <a:lnTo>
                    <a:pt x="28" y="49"/>
                  </a:lnTo>
                  <a:lnTo>
                    <a:pt x="13"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p:cNvSpPr>
              <a:spLocks/>
            </p:cNvSpPr>
            <p:nvPr/>
          </p:nvSpPr>
          <p:spPr bwMode="auto">
            <a:xfrm>
              <a:off x="4438" y="1630"/>
              <a:ext cx="47" cy="47"/>
            </a:xfrm>
            <a:custGeom>
              <a:avLst/>
              <a:gdLst>
                <a:gd name="T0" fmla="*/ 11 w 47"/>
                <a:gd name="T1" fmla="*/ 0 h 47"/>
                <a:gd name="T2" fmla="*/ 47 w 47"/>
                <a:gd name="T3" fmla="*/ 36 h 47"/>
                <a:gd name="T4" fmla="*/ 36 w 47"/>
                <a:gd name="T5" fmla="*/ 47 h 47"/>
                <a:gd name="T6" fmla="*/ 0 w 47"/>
                <a:gd name="T7" fmla="*/ 11 h 47"/>
                <a:gd name="T8" fmla="*/ 11 w 47"/>
                <a:gd name="T9" fmla="*/ 0 h 47"/>
              </a:gdLst>
              <a:ahLst/>
              <a:cxnLst>
                <a:cxn ang="0">
                  <a:pos x="T0" y="T1"/>
                </a:cxn>
                <a:cxn ang="0">
                  <a:pos x="T2" y="T3"/>
                </a:cxn>
                <a:cxn ang="0">
                  <a:pos x="T4" y="T5"/>
                </a:cxn>
                <a:cxn ang="0">
                  <a:pos x="T6" y="T7"/>
                </a:cxn>
                <a:cxn ang="0">
                  <a:pos x="T8" y="T9"/>
                </a:cxn>
              </a:cxnLst>
              <a:rect l="0" t="0" r="r" b="b"/>
              <a:pathLst>
                <a:path w="47" h="47">
                  <a:moveTo>
                    <a:pt x="11" y="0"/>
                  </a:moveTo>
                  <a:lnTo>
                    <a:pt x="47" y="36"/>
                  </a:lnTo>
                  <a:lnTo>
                    <a:pt x="36" y="47"/>
                  </a:lnTo>
                  <a:lnTo>
                    <a:pt x="0" y="11"/>
                  </a:lnTo>
                  <a:lnTo>
                    <a:pt x="11"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6"/>
            <p:cNvSpPr>
              <a:spLocks/>
            </p:cNvSpPr>
            <p:nvPr/>
          </p:nvSpPr>
          <p:spPr bwMode="auto">
            <a:xfrm>
              <a:off x="4395" y="1710"/>
              <a:ext cx="52" cy="28"/>
            </a:xfrm>
            <a:custGeom>
              <a:avLst/>
              <a:gdLst>
                <a:gd name="T0" fmla="*/ 3 w 52"/>
                <a:gd name="T1" fmla="*/ 0 h 28"/>
                <a:gd name="T2" fmla="*/ 52 w 52"/>
                <a:gd name="T3" fmla="*/ 13 h 28"/>
                <a:gd name="T4" fmla="*/ 48 w 52"/>
                <a:gd name="T5" fmla="*/ 28 h 28"/>
                <a:gd name="T6" fmla="*/ 0 w 52"/>
                <a:gd name="T7" fmla="*/ 15 h 28"/>
                <a:gd name="T8" fmla="*/ 3 w 52"/>
                <a:gd name="T9" fmla="*/ 0 h 28"/>
              </a:gdLst>
              <a:ahLst/>
              <a:cxnLst>
                <a:cxn ang="0">
                  <a:pos x="T0" y="T1"/>
                </a:cxn>
                <a:cxn ang="0">
                  <a:pos x="T2" y="T3"/>
                </a:cxn>
                <a:cxn ang="0">
                  <a:pos x="T4" y="T5"/>
                </a:cxn>
                <a:cxn ang="0">
                  <a:pos x="T6" y="T7"/>
                </a:cxn>
                <a:cxn ang="0">
                  <a:pos x="T8" y="T9"/>
                </a:cxn>
              </a:cxnLst>
              <a:rect l="0" t="0" r="r" b="b"/>
              <a:pathLst>
                <a:path w="52" h="28">
                  <a:moveTo>
                    <a:pt x="3" y="0"/>
                  </a:moveTo>
                  <a:lnTo>
                    <a:pt x="52" y="13"/>
                  </a:lnTo>
                  <a:lnTo>
                    <a:pt x="48" y="28"/>
                  </a:lnTo>
                  <a:lnTo>
                    <a:pt x="0" y="15"/>
                  </a:lnTo>
                  <a:lnTo>
                    <a:pt x="3"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7"/>
            <p:cNvSpPr>
              <a:spLocks/>
            </p:cNvSpPr>
            <p:nvPr/>
          </p:nvSpPr>
          <p:spPr bwMode="auto">
            <a:xfrm>
              <a:off x="4697" y="1791"/>
              <a:ext cx="53" cy="28"/>
            </a:xfrm>
            <a:custGeom>
              <a:avLst/>
              <a:gdLst>
                <a:gd name="T0" fmla="*/ 4 w 53"/>
                <a:gd name="T1" fmla="*/ 0 h 28"/>
                <a:gd name="T2" fmla="*/ 53 w 53"/>
                <a:gd name="T3" fmla="*/ 13 h 28"/>
                <a:gd name="T4" fmla="*/ 49 w 53"/>
                <a:gd name="T5" fmla="*/ 28 h 28"/>
                <a:gd name="T6" fmla="*/ 0 w 53"/>
                <a:gd name="T7" fmla="*/ 15 h 28"/>
                <a:gd name="T8" fmla="*/ 4 w 53"/>
                <a:gd name="T9" fmla="*/ 0 h 28"/>
              </a:gdLst>
              <a:ahLst/>
              <a:cxnLst>
                <a:cxn ang="0">
                  <a:pos x="T0" y="T1"/>
                </a:cxn>
                <a:cxn ang="0">
                  <a:pos x="T2" y="T3"/>
                </a:cxn>
                <a:cxn ang="0">
                  <a:pos x="T4" y="T5"/>
                </a:cxn>
                <a:cxn ang="0">
                  <a:pos x="T6" y="T7"/>
                </a:cxn>
                <a:cxn ang="0">
                  <a:pos x="T8" y="T9"/>
                </a:cxn>
              </a:cxnLst>
              <a:rect l="0" t="0" r="r" b="b"/>
              <a:pathLst>
                <a:path w="53" h="28">
                  <a:moveTo>
                    <a:pt x="4" y="0"/>
                  </a:moveTo>
                  <a:lnTo>
                    <a:pt x="53" y="13"/>
                  </a:lnTo>
                  <a:lnTo>
                    <a:pt x="49" y="28"/>
                  </a:lnTo>
                  <a:lnTo>
                    <a:pt x="0" y="15"/>
                  </a:lnTo>
                  <a:lnTo>
                    <a:pt x="4"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8"/>
            <p:cNvSpPr>
              <a:spLocks/>
            </p:cNvSpPr>
            <p:nvPr/>
          </p:nvSpPr>
          <p:spPr bwMode="auto">
            <a:xfrm>
              <a:off x="4395" y="1791"/>
              <a:ext cx="52" cy="28"/>
            </a:xfrm>
            <a:custGeom>
              <a:avLst/>
              <a:gdLst>
                <a:gd name="T0" fmla="*/ 48 w 52"/>
                <a:gd name="T1" fmla="*/ 0 h 28"/>
                <a:gd name="T2" fmla="*/ 52 w 52"/>
                <a:gd name="T3" fmla="*/ 15 h 28"/>
                <a:gd name="T4" fmla="*/ 3 w 52"/>
                <a:gd name="T5" fmla="*/ 28 h 28"/>
                <a:gd name="T6" fmla="*/ 0 w 52"/>
                <a:gd name="T7" fmla="*/ 13 h 28"/>
                <a:gd name="T8" fmla="*/ 48 w 52"/>
                <a:gd name="T9" fmla="*/ 0 h 28"/>
              </a:gdLst>
              <a:ahLst/>
              <a:cxnLst>
                <a:cxn ang="0">
                  <a:pos x="T0" y="T1"/>
                </a:cxn>
                <a:cxn ang="0">
                  <a:pos x="T2" y="T3"/>
                </a:cxn>
                <a:cxn ang="0">
                  <a:pos x="T4" y="T5"/>
                </a:cxn>
                <a:cxn ang="0">
                  <a:pos x="T6" y="T7"/>
                </a:cxn>
                <a:cxn ang="0">
                  <a:pos x="T8" y="T9"/>
                </a:cxn>
              </a:cxnLst>
              <a:rect l="0" t="0" r="r" b="b"/>
              <a:pathLst>
                <a:path w="52" h="28">
                  <a:moveTo>
                    <a:pt x="48" y="0"/>
                  </a:moveTo>
                  <a:lnTo>
                    <a:pt x="52" y="15"/>
                  </a:lnTo>
                  <a:lnTo>
                    <a:pt x="3" y="28"/>
                  </a:lnTo>
                  <a:lnTo>
                    <a:pt x="0" y="13"/>
                  </a:lnTo>
                  <a:lnTo>
                    <a:pt x="48"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9"/>
            <p:cNvSpPr>
              <a:spLocks/>
            </p:cNvSpPr>
            <p:nvPr/>
          </p:nvSpPr>
          <p:spPr bwMode="auto">
            <a:xfrm>
              <a:off x="4697" y="1710"/>
              <a:ext cx="53" cy="28"/>
            </a:xfrm>
            <a:custGeom>
              <a:avLst/>
              <a:gdLst>
                <a:gd name="T0" fmla="*/ 0 w 53"/>
                <a:gd name="T1" fmla="*/ 13 h 28"/>
                <a:gd name="T2" fmla="*/ 49 w 53"/>
                <a:gd name="T3" fmla="*/ 0 h 28"/>
                <a:gd name="T4" fmla="*/ 53 w 53"/>
                <a:gd name="T5" fmla="*/ 15 h 28"/>
                <a:gd name="T6" fmla="*/ 4 w 53"/>
                <a:gd name="T7" fmla="*/ 28 h 28"/>
                <a:gd name="T8" fmla="*/ 0 w 53"/>
                <a:gd name="T9" fmla="*/ 13 h 28"/>
              </a:gdLst>
              <a:ahLst/>
              <a:cxnLst>
                <a:cxn ang="0">
                  <a:pos x="T0" y="T1"/>
                </a:cxn>
                <a:cxn ang="0">
                  <a:pos x="T2" y="T3"/>
                </a:cxn>
                <a:cxn ang="0">
                  <a:pos x="T4" y="T5"/>
                </a:cxn>
                <a:cxn ang="0">
                  <a:pos x="T6" y="T7"/>
                </a:cxn>
                <a:cxn ang="0">
                  <a:pos x="T8" y="T9"/>
                </a:cxn>
              </a:cxnLst>
              <a:rect l="0" t="0" r="r" b="b"/>
              <a:pathLst>
                <a:path w="53" h="28">
                  <a:moveTo>
                    <a:pt x="0" y="13"/>
                  </a:moveTo>
                  <a:lnTo>
                    <a:pt x="49" y="0"/>
                  </a:lnTo>
                  <a:lnTo>
                    <a:pt x="53" y="15"/>
                  </a:lnTo>
                  <a:lnTo>
                    <a:pt x="4" y="28"/>
                  </a:lnTo>
                  <a:lnTo>
                    <a:pt x="0" y="1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0"/>
            <p:cNvSpPr>
              <a:spLocks/>
            </p:cNvSpPr>
            <p:nvPr/>
          </p:nvSpPr>
          <p:spPr bwMode="auto">
            <a:xfrm>
              <a:off x="4660" y="1630"/>
              <a:ext cx="46" cy="47"/>
            </a:xfrm>
            <a:custGeom>
              <a:avLst/>
              <a:gdLst>
                <a:gd name="T0" fmla="*/ 0 w 46"/>
                <a:gd name="T1" fmla="*/ 36 h 47"/>
                <a:gd name="T2" fmla="*/ 36 w 46"/>
                <a:gd name="T3" fmla="*/ 0 h 47"/>
                <a:gd name="T4" fmla="*/ 46 w 46"/>
                <a:gd name="T5" fmla="*/ 11 h 47"/>
                <a:gd name="T6" fmla="*/ 10 w 46"/>
                <a:gd name="T7" fmla="*/ 47 h 47"/>
                <a:gd name="T8" fmla="*/ 0 w 46"/>
                <a:gd name="T9" fmla="*/ 36 h 47"/>
              </a:gdLst>
              <a:ahLst/>
              <a:cxnLst>
                <a:cxn ang="0">
                  <a:pos x="T0" y="T1"/>
                </a:cxn>
                <a:cxn ang="0">
                  <a:pos x="T2" y="T3"/>
                </a:cxn>
                <a:cxn ang="0">
                  <a:pos x="T4" y="T5"/>
                </a:cxn>
                <a:cxn ang="0">
                  <a:pos x="T6" y="T7"/>
                </a:cxn>
                <a:cxn ang="0">
                  <a:pos x="T8" y="T9"/>
                </a:cxn>
              </a:cxnLst>
              <a:rect l="0" t="0" r="r" b="b"/>
              <a:pathLst>
                <a:path w="46" h="47">
                  <a:moveTo>
                    <a:pt x="0" y="36"/>
                  </a:moveTo>
                  <a:lnTo>
                    <a:pt x="36" y="0"/>
                  </a:lnTo>
                  <a:lnTo>
                    <a:pt x="46" y="11"/>
                  </a:lnTo>
                  <a:lnTo>
                    <a:pt x="10" y="47"/>
                  </a:lnTo>
                  <a:lnTo>
                    <a:pt x="0" y="36"/>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
            <p:cNvSpPr>
              <a:spLocks/>
            </p:cNvSpPr>
            <p:nvPr/>
          </p:nvSpPr>
          <p:spPr bwMode="auto">
            <a:xfrm>
              <a:off x="4599" y="1586"/>
              <a:ext cx="28" cy="53"/>
            </a:xfrm>
            <a:custGeom>
              <a:avLst/>
              <a:gdLst>
                <a:gd name="T0" fmla="*/ 15 w 28"/>
                <a:gd name="T1" fmla="*/ 53 h 53"/>
                <a:gd name="T2" fmla="*/ 0 w 28"/>
                <a:gd name="T3" fmla="*/ 49 h 53"/>
                <a:gd name="T4" fmla="*/ 13 w 28"/>
                <a:gd name="T5" fmla="*/ 0 h 53"/>
                <a:gd name="T6" fmla="*/ 28 w 28"/>
                <a:gd name="T7" fmla="*/ 4 h 53"/>
                <a:gd name="T8" fmla="*/ 15 w 28"/>
                <a:gd name="T9" fmla="*/ 53 h 53"/>
              </a:gdLst>
              <a:ahLst/>
              <a:cxnLst>
                <a:cxn ang="0">
                  <a:pos x="T0" y="T1"/>
                </a:cxn>
                <a:cxn ang="0">
                  <a:pos x="T2" y="T3"/>
                </a:cxn>
                <a:cxn ang="0">
                  <a:pos x="T4" y="T5"/>
                </a:cxn>
                <a:cxn ang="0">
                  <a:pos x="T6" y="T7"/>
                </a:cxn>
                <a:cxn ang="0">
                  <a:pos x="T8" y="T9"/>
                </a:cxn>
              </a:cxnLst>
              <a:rect l="0" t="0" r="r" b="b"/>
              <a:pathLst>
                <a:path w="28" h="53">
                  <a:moveTo>
                    <a:pt x="15" y="53"/>
                  </a:moveTo>
                  <a:lnTo>
                    <a:pt x="0" y="49"/>
                  </a:lnTo>
                  <a:lnTo>
                    <a:pt x="13" y="0"/>
                  </a:lnTo>
                  <a:lnTo>
                    <a:pt x="28" y="4"/>
                  </a:lnTo>
                  <a:lnTo>
                    <a:pt x="15"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2"/>
            <p:cNvSpPr>
              <a:spLocks/>
            </p:cNvSpPr>
            <p:nvPr/>
          </p:nvSpPr>
          <p:spPr bwMode="auto">
            <a:xfrm>
              <a:off x="4475" y="1603"/>
              <a:ext cx="28" cy="34"/>
            </a:xfrm>
            <a:custGeom>
              <a:avLst/>
              <a:gdLst>
                <a:gd name="T0" fmla="*/ 15 w 28"/>
                <a:gd name="T1" fmla="*/ 34 h 34"/>
                <a:gd name="T2" fmla="*/ 0 w 28"/>
                <a:gd name="T3" fmla="*/ 7 h 34"/>
                <a:gd name="T4" fmla="*/ 13 w 28"/>
                <a:gd name="T5" fmla="*/ 0 h 34"/>
                <a:gd name="T6" fmla="*/ 28 w 28"/>
                <a:gd name="T7" fmla="*/ 26 h 34"/>
                <a:gd name="T8" fmla="*/ 15 w 28"/>
                <a:gd name="T9" fmla="*/ 34 h 34"/>
              </a:gdLst>
              <a:ahLst/>
              <a:cxnLst>
                <a:cxn ang="0">
                  <a:pos x="T0" y="T1"/>
                </a:cxn>
                <a:cxn ang="0">
                  <a:pos x="T2" y="T3"/>
                </a:cxn>
                <a:cxn ang="0">
                  <a:pos x="T4" y="T5"/>
                </a:cxn>
                <a:cxn ang="0">
                  <a:pos x="T6" y="T7"/>
                </a:cxn>
                <a:cxn ang="0">
                  <a:pos x="T8" y="T9"/>
                </a:cxn>
              </a:cxnLst>
              <a:rect l="0" t="0" r="r" b="b"/>
              <a:pathLst>
                <a:path w="28" h="34">
                  <a:moveTo>
                    <a:pt x="15" y="34"/>
                  </a:moveTo>
                  <a:lnTo>
                    <a:pt x="0" y="7"/>
                  </a:lnTo>
                  <a:lnTo>
                    <a:pt x="13" y="0"/>
                  </a:lnTo>
                  <a:lnTo>
                    <a:pt x="28" y="26"/>
                  </a:lnTo>
                  <a:lnTo>
                    <a:pt x="15"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3"/>
            <p:cNvSpPr>
              <a:spLocks/>
            </p:cNvSpPr>
            <p:nvPr/>
          </p:nvSpPr>
          <p:spPr bwMode="auto">
            <a:xfrm>
              <a:off x="4411" y="1667"/>
              <a:ext cx="34" cy="28"/>
            </a:xfrm>
            <a:custGeom>
              <a:avLst/>
              <a:gdLst>
                <a:gd name="T0" fmla="*/ 26 w 34"/>
                <a:gd name="T1" fmla="*/ 28 h 28"/>
                <a:gd name="T2" fmla="*/ 0 w 34"/>
                <a:gd name="T3" fmla="*/ 13 h 28"/>
                <a:gd name="T4" fmla="*/ 8 w 34"/>
                <a:gd name="T5" fmla="*/ 0 h 28"/>
                <a:gd name="T6" fmla="*/ 34 w 34"/>
                <a:gd name="T7" fmla="*/ 15 h 28"/>
                <a:gd name="T8" fmla="*/ 26 w 34"/>
                <a:gd name="T9" fmla="*/ 28 h 28"/>
              </a:gdLst>
              <a:ahLst/>
              <a:cxnLst>
                <a:cxn ang="0">
                  <a:pos x="T0" y="T1"/>
                </a:cxn>
                <a:cxn ang="0">
                  <a:pos x="T2" y="T3"/>
                </a:cxn>
                <a:cxn ang="0">
                  <a:pos x="T4" y="T5"/>
                </a:cxn>
                <a:cxn ang="0">
                  <a:pos x="T6" y="T7"/>
                </a:cxn>
                <a:cxn ang="0">
                  <a:pos x="T8" y="T9"/>
                </a:cxn>
              </a:cxnLst>
              <a:rect l="0" t="0" r="r" b="b"/>
              <a:pathLst>
                <a:path w="34" h="28">
                  <a:moveTo>
                    <a:pt x="26" y="28"/>
                  </a:moveTo>
                  <a:lnTo>
                    <a:pt x="0" y="13"/>
                  </a:lnTo>
                  <a:lnTo>
                    <a:pt x="8" y="0"/>
                  </a:lnTo>
                  <a:lnTo>
                    <a:pt x="34" y="15"/>
                  </a:lnTo>
                  <a:lnTo>
                    <a:pt x="26" y="28"/>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4"/>
            <p:cNvSpPr>
              <a:spLocks/>
            </p:cNvSpPr>
            <p:nvPr/>
          </p:nvSpPr>
          <p:spPr bwMode="auto">
            <a:xfrm>
              <a:off x="4700" y="1834"/>
              <a:ext cx="33" cy="28"/>
            </a:xfrm>
            <a:custGeom>
              <a:avLst/>
              <a:gdLst>
                <a:gd name="T0" fmla="*/ 7 w 33"/>
                <a:gd name="T1" fmla="*/ 0 h 28"/>
                <a:gd name="T2" fmla="*/ 33 w 33"/>
                <a:gd name="T3" fmla="*/ 15 h 28"/>
                <a:gd name="T4" fmla="*/ 26 w 33"/>
                <a:gd name="T5" fmla="*/ 28 h 28"/>
                <a:gd name="T6" fmla="*/ 0 w 33"/>
                <a:gd name="T7" fmla="*/ 13 h 28"/>
                <a:gd name="T8" fmla="*/ 7 w 33"/>
                <a:gd name="T9" fmla="*/ 0 h 28"/>
              </a:gdLst>
              <a:ahLst/>
              <a:cxnLst>
                <a:cxn ang="0">
                  <a:pos x="T0" y="T1"/>
                </a:cxn>
                <a:cxn ang="0">
                  <a:pos x="T2" y="T3"/>
                </a:cxn>
                <a:cxn ang="0">
                  <a:pos x="T4" y="T5"/>
                </a:cxn>
                <a:cxn ang="0">
                  <a:pos x="T6" y="T7"/>
                </a:cxn>
                <a:cxn ang="0">
                  <a:pos x="T8" y="T9"/>
                </a:cxn>
              </a:cxnLst>
              <a:rect l="0" t="0" r="r" b="b"/>
              <a:pathLst>
                <a:path w="33" h="28">
                  <a:moveTo>
                    <a:pt x="7" y="0"/>
                  </a:moveTo>
                  <a:lnTo>
                    <a:pt x="33" y="15"/>
                  </a:lnTo>
                  <a:lnTo>
                    <a:pt x="26" y="28"/>
                  </a:lnTo>
                  <a:lnTo>
                    <a:pt x="0" y="13"/>
                  </a:lnTo>
                  <a:lnTo>
                    <a:pt x="7"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5"/>
            <p:cNvSpPr>
              <a:spLocks noChangeArrowheads="1"/>
            </p:cNvSpPr>
            <p:nvPr/>
          </p:nvSpPr>
          <p:spPr bwMode="auto">
            <a:xfrm>
              <a:off x="4390" y="1757"/>
              <a:ext cx="31"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26"/>
            <p:cNvSpPr>
              <a:spLocks noChangeArrowheads="1"/>
            </p:cNvSpPr>
            <p:nvPr/>
          </p:nvSpPr>
          <p:spPr bwMode="auto">
            <a:xfrm>
              <a:off x="4724" y="1757"/>
              <a:ext cx="30"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7"/>
            <p:cNvSpPr>
              <a:spLocks/>
            </p:cNvSpPr>
            <p:nvPr/>
          </p:nvSpPr>
          <p:spPr bwMode="auto">
            <a:xfrm>
              <a:off x="4411" y="1834"/>
              <a:ext cx="34" cy="28"/>
            </a:xfrm>
            <a:custGeom>
              <a:avLst/>
              <a:gdLst>
                <a:gd name="T0" fmla="*/ 26 w 34"/>
                <a:gd name="T1" fmla="*/ 0 h 28"/>
                <a:gd name="T2" fmla="*/ 34 w 34"/>
                <a:gd name="T3" fmla="*/ 13 h 28"/>
                <a:gd name="T4" fmla="*/ 8 w 34"/>
                <a:gd name="T5" fmla="*/ 28 h 28"/>
                <a:gd name="T6" fmla="*/ 0 w 34"/>
                <a:gd name="T7" fmla="*/ 15 h 28"/>
                <a:gd name="T8" fmla="*/ 26 w 34"/>
                <a:gd name="T9" fmla="*/ 0 h 28"/>
              </a:gdLst>
              <a:ahLst/>
              <a:cxnLst>
                <a:cxn ang="0">
                  <a:pos x="T0" y="T1"/>
                </a:cxn>
                <a:cxn ang="0">
                  <a:pos x="T2" y="T3"/>
                </a:cxn>
                <a:cxn ang="0">
                  <a:pos x="T4" y="T5"/>
                </a:cxn>
                <a:cxn ang="0">
                  <a:pos x="T6" y="T7"/>
                </a:cxn>
                <a:cxn ang="0">
                  <a:pos x="T8" y="T9"/>
                </a:cxn>
              </a:cxnLst>
              <a:rect l="0" t="0" r="r" b="b"/>
              <a:pathLst>
                <a:path w="34" h="28">
                  <a:moveTo>
                    <a:pt x="26" y="0"/>
                  </a:moveTo>
                  <a:lnTo>
                    <a:pt x="34" y="13"/>
                  </a:lnTo>
                  <a:lnTo>
                    <a:pt x="8" y="28"/>
                  </a:lnTo>
                  <a:lnTo>
                    <a:pt x="0" y="15"/>
                  </a:lnTo>
                  <a:lnTo>
                    <a:pt x="26"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8"/>
            <p:cNvSpPr>
              <a:spLocks/>
            </p:cNvSpPr>
            <p:nvPr/>
          </p:nvSpPr>
          <p:spPr bwMode="auto">
            <a:xfrm>
              <a:off x="4700" y="1667"/>
              <a:ext cx="33" cy="28"/>
            </a:xfrm>
            <a:custGeom>
              <a:avLst/>
              <a:gdLst>
                <a:gd name="T0" fmla="*/ 0 w 33"/>
                <a:gd name="T1" fmla="*/ 15 h 28"/>
                <a:gd name="T2" fmla="*/ 26 w 33"/>
                <a:gd name="T3" fmla="*/ 0 h 28"/>
                <a:gd name="T4" fmla="*/ 33 w 33"/>
                <a:gd name="T5" fmla="*/ 13 h 28"/>
                <a:gd name="T6" fmla="*/ 7 w 33"/>
                <a:gd name="T7" fmla="*/ 28 h 28"/>
                <a:gd name="T8" fmla="*/ 0 w 33"/>
                <a:gd name="T9" fmla="*/ 15 h 28"/>
              </a:gdLst>
              <a:ahLst/>
              <a:cxnLst>
                <a:cxn ang="0">
                  <a:pos x="T0" y="T1"/>
                </a:cxn>
                <a:cxn ang="0">
                  <a:pos x="T2" y="T3"/>
                </a:cxn>
                <a:cxn ang="0">
                  <a:pos x="T4" y="T5"/>
                </a:cxn>
                <a:cxn ang="0">
                  <a:pos x="T6" y="T7"/>
                </a:cxn>
                <a:cxn ang="0">
                  <a:pos x="T8" y="T9"/>
                </a:cxn>
              </a:cxnLst>
              <a:rect l="0" t="0" r="r" b="b"/>
              <a:pathLst>
                <a:path w="33" h="28">
                  <a:moveTo>
                    <a:pt x="0" y="15"/>
                  </a:moveTo>
                  <a:lnTo>
                    <a:pt x="26" y="0"/>
                  </a:lnTo>
                  <a:lnTo>
                    <a:pt x="33" y="13"/>
                  </a:lnTo>
                  <a:lnTo>
                    <a:pt x="7" y="28"/>
                  </a:lnTo>
                  <a:lnTo>
                    <a:pt x="0"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9"/>
            <p:cNvSpPr>
              <a:spLocks/>
            </p:cNvSpPr>
            <p:nvPr/>
          </p:nvSpPr>
          <p:spPr bwMode="auto">
            <a:xfrm>
              <a:off x="4641" y="1603"/>
              <a:ext cx="29" cy="34"/>
            </a:xfrm>
            <a:custGeom>
              <a:avLst/>
              <a:gdLst>
                <a:gd name="T0" fmla="*/ 14 w 29"/>
                <a:gd name="T1" fmla="*/ 34 h 34"/>
                <a:gd name="T2" fmla="*/ 0 w 29"/>
                <a:gd name="T3" fmla="*/ 26 h 34"/>
                <a:gd name="T4" fmla="*/ 16 w 29"/>
                <a:gd name="T5" fmla="*/ 0 h 34"/>
                <a:gd name="T6" fmla="*/ 29 w 29"/>
                <a:gd name="T7" fmla="*/ 7 h 34"/>
                <a:gd name="T8" fmla="*/ 14 w 29"/>
                <a:gd name="T9" fmla="*/ 34 h 34"/>
              </a:gdLst>
              <a:ahLst/>
              <a:cxnLst>
                <a:cxn ang="0">
                  <a:pos x="T0" y="T1"/>
                </a:cxn>
                <a:cxn ang="0">
                  <a:pos x="T2" y="T3"/>
                </a:cxn>
                <a:cxn ang="0">
                  <a:pos x="T4" y="T5"/>
                </a:cxn>
                <a:cxn ang="0">
                  <a:pos x="T6" y="T7"/>
                </a:cxn>
                <a:cxn ang="0">
                  <a:pos x="T8" y="T9"/>
                </a:cxn>
              </a:cxnLst>
              <a:rect l="0" t="0" r="r" b="b"/>
              <a:pathLst>
                <a:path w="29" h="34">
                  <a:moveTo>
                    <a:pt x="14" y="34"/>
                  </a:moveTo>
                  <a:lnTo>
                    <a:pt x="0" y="26"/>
                  </a:lnTo>
                  <a:lnTo>
                    <a:pt x="16" y="0"/>
                  </a:lnTo>
                  <a:lnTo>
                    <a:pt x="29" y="7"/>
                  </a:lnTo>
                  <a:lnTo>
                    <a:pt x="14"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396581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1" y="788226"/>
            <a:ext cx="3203523" cy="874026"/>
          </a:xfrm>
        </p:spPr>
        <p:txBody>
          <a:bodyPr>
            <a:normAutofit/>
          </a:bodyPr>
          <a:lstStyle/>
          <a:p>
            <a:pPr>
              <a:lnSpc>
                <a:spcPct val="100000"/>
              </a:lnSpc>
            </a:pPr>
            <a:r>
              <a:rPr lang="en-US" sz="4000" b="1" dirty="0"/>
              <a:t>SideSpell</a:t>
            </a:r>
          </a:p>
        </p:txBody>
      </p:sp>
      <p:sp>
        <p:nvSpPr>
          <p:cNvPr id="4" name="Rectangle 3"/>
          <p:cNvSpPr/>
          <p:nvPr/>
        </p:nvSpPr>
        <p:spPr>
          <a:xfrm>
            <a:off x="612423" y="1325377"/>
            <a:ext cx="1034257" cy="458202"/>
          </a:xfrm>
          <a:prstGeom prst="rect">
            <a:avLst/>
          </a:prstGeom>
        </p:spPr>
        <p:txBody>
          <a:bodyPr wrap="none">
            <a:spAutoFit/>
          </a:bodyPr>
          <a:lstStyle/>
          <a:p>
            <a:pPr>
              <a:lnSpc>
                <a:spcPct val="150000"/>
              </a:lnSpc>
            </a:pPr>
            <a:r>
              <a:rPr lang="en-US" dirty="0">
                <a:solidFill>
                  <a:schemeClr val="bg1">
                    <a:lumMod val="75000"/>
                  </a:schemeClr>
                </a:solidFill>
                <a:latin typeface="+mj-lt"/>
              </a:rPr>
              <a:t>TOOL 1</a:t>
            </a:r>
          </a:p>
        </p:txBody>
      </p:sp>
      <p:sp>
        <p:nvSpPr>
          <p:cNvPr id="5" name="Rectangle 4"/>
          <p:cNvSpPr/>
          <p:nvPr/>
        </p:nvSpPr>
        <p:spPr>
          <a:xfrm>
            <a:off x="641920" y="2504350"/>
            <a:ext cx="5670390" cy="1354217"/>
          </a:xfrm>
          <a:prstGeom prst="rect">
            <a:avLst/>
          </a:prstGeom>
        </p:spPr>
        <p:txBody>
          <a:bodyPr wrap="square">
            <a:spAutoFit/>
          </a:bodyPr>
          <a:lstStyle/>
          <a:p>
            <a:r>
              <a:rPr lang="en-US" b="1" dirty="0">
                <a:solidFill>
                  <a:srgbClr val="E76121"/>
                </a:solidFill>
              </a:rPr>
              <a:t>Why is it so good?</a:t>
            </a:r>
          </a:p>
          <a:p>
            <a:r>
              <a:rPr lang="en-US" sz="1600" dirty="0">
                <a:solidFill>
                  <a:schemeClr val="tx1">
                    <a:lumMod val="65000"/>
                    <a:lumOff val="35000"/>
                  </a:schemeClr>
                </a:solidFill>
              </a:rPr>
              <a:t>One of the hardships being in sales is that you send hundreds of emails and often don’t get any response or feedback. It is tiring and many times you don’t know if anyone ever sees your emails. Sidekick is a solution to this problem</a:t>
            </a:r>
          </a:p>
        </p:txBody>
      </p:sp>
      <p:sp>
        <p:nvSpPr>
          <p:cNvPr id="6" name="Rectangle 5"/>
          <p:cNvSpPr/>
          <p:nvPr/>
        </p:nvSpPr>
        <p:spPr>
          <a:xfrm>
            <a:off x="641920" y="4060259"/>
            <a:ext cx="6223337" cy="1354217"/>
          </a:xfrm>
          <a:prstGeom prst="rect">
            <a:avLst/>
          </a:prstGeom>
        </p:spPr>
        <p:txBody>
          <a:bodyPr wrap="square">
            <a:spAutoFit/>
          </a:bodyPr>
          <a:lstStyle/>
          <a:p>
            <a:r>
              <a:rPr lang="en-US" b="1" dirty="0">
                <a:solidFill>
                  <a:srgbClr val="E76121"/>
                </a:solidFill>
              </a:rPr>
              <a:t>What do I get?</a:t>
            </a:r>
          </a:p>
          <a:p>
            <a:r>
              <a:rPr lang="en-US" sz="1600" dirty="0">
                <a:solidFill>
                  <a:schemeClr val="tx1">
                    <a:lumMod val="65000"/>
                    <a:lumOff val="35000"/>
                  </a:schemeClr>
                </a:solidFill>
              </a:rPr>
              <a:t>See who opens &amp; clicks your emails. It works directly from google mail, apple mail &amp; outlook. Profiles in your inbox see relevant information for the receiver as you type in your inbox. Schedule emails write emails now and send them</a:t>
            </a:r>
          </a:p>
        </p:txBody>
      </p:sp>
      <p:grpSp>
        <p:nvGrpSpPr>
          <p:cNvPr id="10" name="Group 9"/>
          <p:cNvGrpSpPr/>
          <p:nvPr/>
        </p:nvGrpSpPr>
        <p:grpSpPr>
          <a:xfrm>
            <a:off x="6518789" y="987850"/>
            <a:ext cx="5673213" cy="5063572"/>
            <a:chOff x="7264763" y="1653664"/>
            <a:chExt cx="4927237" cy="4397758"/>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4763" y="1653664"/>
              <a:ext cx="2214476" cy="1479053"/>
            </a:xfrm>
            <a:prstGeom prst="rect">
              <a:avLst/>
            </a:prstGeom>
          </p:spPr>
        </p:pic>
        <p:grpSp>
          <p:nvGrpSpPr>
            <p:cNvPr id="9" name="Group 8"/>
            <p:cNvGrpSpPr/>
            <p:nvPr/>
          </p:nvGrpSpPr>
          <p:grpSpPr>
            <a:xfrm>
              <a:off x="8101744" y="3132717"/>
              <a:ext cx="4090256" cy="2918705"/>
              <a:chOff x="8101744" y="3132717"/>
              <a:chExt cx="4090256" cy="2918705"/>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1744" y="3132717"/>
                <a:ext cx="2214476" cy="143965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77524" y="4575105"/>
                <a:ext cx="2214476" cy="1476317"/>
              </a:xfrm>
              <a:prstGeom prst="rect">
                <a:avLst/>
              </a:prstGeom>
            </p:spPr>
          </p:pic>
        </p:grpSp>
      </p:grpSp>
    </p:spTree>
    <p:extLst>
      <p:ext uri="{BB962C8B-B14F-4D97-AF65-F5344CB8AC3E}">
        <p14:creationId xmlns:p14="http://schemas.microsoft.com/office/powerpoint/2010/main" val="1957821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79" y="817182"/>
            <a:ext cx="4871300" cy="657225"/>
          </a:xfrm>
        </p:spPr>
        <p:txBody>
          <a:bodyPr>
            <a:normAutofit fontScale="90000"/>
          </a:bodyPr>
          <a:lstStyle/>
          <a:p>
            <a:pPr>
              <a:lnSpc>
                <a:spcPct val="100000"/>
              </a:lnSpc>
            </a:pPr>
            <a:r>
              <a:rPr lang="en-US" sz="4000" b="1" dirty="0"/>
              <a:t>6 Success Factors</a:t>
            </a:r>
          </a:p>
        </p:txBody>
      </p:sp>
      <p:sp>
        <p:nvSpPr>
          <p:cNvPr id="4" name="Rectangle 3"/>
          <p:cNvSpPr/>
          <p:nvPr/>
        </p:nvSpPr>
        <p:spPr>
          <a:xfrm>
            <a:off x="612679" y="1306079"/>
            <a:ext cx="3578224" cy="461024"/>
          </a:xfrm>
          <a:prstGeom prst="rect">
            <a:avLst/>
          </a:prstGeom>
        </p:spPr>
        <p:txBody>
          <a:bodyPr wrap="none">
            <a:spAutoFit/>
          </a:bodyPr>
          <a:lstStyle/>
          <a:p>
            <a:pPr>
              <a:lnSpc>
                <a:spcPct val="150000"/>
              </a:lnSpc>
            </a:pPr>
            <a:r>
              <a:rPr lang="en-US" dirty="0">
                <a:solidFill>
                  <a:schemeClr val="bg1">
                    <a:lumMod val="75000"/>
                  </a:schemeClr>
                </a:solidFill>
                <a:latin typeface="+mj-lt"/>
              </a:rPr>
              <a:t>FOR YOUR SALES PROCESS</a:t>
            </a:r>
          </a:p>
        </p:txBody>
      </p:sp>
      <p:sp>
        <p:nvSpPr>
          <p:cNvPr id="5" name="Rectangle 4"/>
          <p:cNvSpPr/>
          <p:nvPr/>
        </p:nvSpPr>
        <p:spPr>
          <a:xfrm>
            <a:off x="641708" y="3369803"/>
            <a:ext cx="4191549" cy="2308324"/>
          </a:xfrm>
          <a:prstGeom prst="rect">
            <a:avLst/>
          </a:prstGeom>
        </p:spPr>
        <p:txBody>
          <a:bodyPr wrap="square">
            <a:spAutoFit/>
          </a:bodyPr>
          <a:lstStyle/>
          <a:p>
            <a:r>
              <a:rPr lang="en-US" sz="1600" dirty="0">
                <a:solidFill>
                  <a:schemeClr val="tx1">
                    <a:lumMod val="65000"/>
                    <a:lumOff val="35000"/>
                  </a:schemeClr>
                </a:solidFill>
              </a:rPr>
              <a:t>To many times I’ve seen management created sales processes that no one use or actually understand. </a:t>
            </a:r>
          </a:p>
          <a:p>
            <a:endParaRPr lang="en-US" sz="1600" dirty="0">
              <a:solidFill>
                <a:schemeClr val="tx1">
                  <a:lumMod val="65000"/>
                  <a:lumOff val="35000"/>
                </a:schemeClr>
              </a:solidFill>
            </a:endParaRPr>
          </a:p>
          <a:p>
            <a:r>
              <a:rPr lang="en-US" sz="1600" dirty="0">
                <a:solidFill>
                  <a:schemeClr val="tx1">
                    <a:lumMod val="65000"/>
                    <a:lumOff val="35000"/>
                  </a:schemeClr>
                </a:solidFill>
              </a:rPr>
              <a:t>Assign a person that loves processes to constantly educate the sales team and improve the process. Make sure to constantly follow up and help sales understand and use the process. </a:t>
            </a:r>
          </a:p>
        </p:txBody>
      </p:sp>
      <p:grpSp>
        <p:nvGrpSpPr>
          <p:cNvPr id="6" name="Group 5"/>
          <p:cNvGrpSpPr/>
          <p:nvPr/>
        </p:nvGrpSpPr>
        <p:grpSpPr>
          <a:xfrm>
            <a:off x="5737857" y="2819792"/>
            <a:ext cx="1285875" cy="1281075"/>
            <a:chOff x="5408035" y="2911461"/>
            <a:chExt cx="1285875" cy="1281075"/>
          </a:xfrm>
        </p:grpSpPr>
        <p:grpSp>
          <p:nvGrpSpPr>
            <p:cNvPr id="13" name="Group 4"/>
            <p:cNvGrpSpPr>
              <a:grpSpLocks noChangeAspect="1"/>
            </p:cNvGrpSpPr>
            <p:nvPr/>
          </p:nvGrpSpPr>
          <p:grpSpPr bwMode="auto">
            <a:xfrm>
              <a:off x="5680946" y="3134828"/>
              <a:ext cx="740052" cy="752596"/>
              <a:chOff x="1717" y="2"/>
              <a:chExt cx="4248" cy="4320"/>
            </a:xfrm>
          </p:grpSpPr>
          <p:sp>
            <p:nvSpPr>
              <p:cNvPr id="15" name="Freeform 5"/>
              <p:cNvSpPr>
                <a:spLocks/>
              </p:cNvSpPr>
              <p:nvPr/>
            </p:nvSpPr>
            <p:spPr bwMode="auto">
              <a:xfrm>
                <a:off x="1717" y="2"/>
                <a:ext cx="2726" cy="4320"/>
              </a:xfrm>
              <a:custGeom>
                <a:avLst/>
                <a:gdLst>
                  <a:gd name="T0" fmla="*/ 1384 w 1503"/>
                  <a:gd name="T1" fmla="*/ 0 h 2382"/>
                  <a:gd name="T2" fmla="*/ 119 w 1503"/>
                  <a:gd name="T3" fmla="*/ 0 h 2382"/>
                  <a:gd name="T4" fmla="*/ 0 w 1503"/>
                  <a:gd name="T5" fmla="*/ 119 h 2382"/>
                  <a:gd name="T6" fmla="*/ 0 w 1503"/>
                  <a:gd name="T7" fmla="*/ 2263 h 2382"/>
                  <a:gd name="T8" fmla="*/ 119 w 1503"/>
                  <a:gd name="T9" fmla="*/ 2382 h 2382"/>
                  <a:gd name="T10" fmla="*/ 1384 w 1503"/>
                  <a:gd name="T11" fmla="*/ 2382 h 2382"/>
                  <a:gd name="T12" fmla="*/ 1503 w 1503"/>
                  <a:gd name="T13" fmla="*/ 2263 h 2382"/>
                  <a:gd name="T14" fmla="*/ 1503 w 1503"/>
                  <a:gd name="T15" fmla="*/ 119 h 2382"/>
                  <a:gd name="T16" fmla="*/ 1384 w 1503"/>
                  <a:gd name="T17" fmla="*/ 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3" h="2382">
                    <a:moveTo>
                      <a:pt x="1384" y="0"/>
                    </a:moveTo>
                    <a:cubicBezTo>
                      <a:pt x="119" y="0"/>
                      <a:pt x="119" y="0"/>
                      <a:pt x="119" y="0"/>
                    </a:cubicBezTo>
                    <a:cubicBezTo>
                      <a:pt x="55" y="0"/>
                      <a:pt x="0" y="55"/>
                      <a:pt x="0" y="119"/>
                    </a:cubicBezTo>
                    <a:cubicBezTo>
                      <a:pt x="0" y="2263"/>
                      <a:pt x="0" y="2263"/>
                      <a:pt x="0" y="2263"/>
                    </a:cubicBezTo>
                    <a:cubicBezTo>
                      <a:pt x="0" y="2327"/>
                      <a:pt x="55" y="2382"/>
                      <a:pt x="119" y="2382"/>
                    </a:cubicBezTo>
                    <a:cubicBezTo>
                      <a:pt x="1384" y="2382"/>
                      <a:pt x="1384" y="2382"/>
                      <a:pt x="1384" y="2382"/>
                    </a:cubicBezTo>
                    <a:cubicBezTo>
                      <a:pt x="1449" y="2382"/>
                      <a:pt x="1503" y="2327"/>
                      <a:pt x="1503" y="2263"/>
                    </a:cubicBezTo>
                    <a:cubicBezTo>
                      <a:pt x="1503" y="119"/>
                      <a:pt x="1503" y="119"/>
                      <a:pt x="1503" y="119"/>
                    </a:cubicBezTo>
                    <a:cubicBezTo>
                      <a:pt x="1503" y="55"/>
                      <a:pt x="1449" y="0"/>
                      <a:pt x="1384" y="0"/>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6"/>
              <p:cNvSpPr>
                <a:spLocks noChangeArrowheads="1"/>
              </p:cNvSpPr>
              <p:nvPr/>
            </p:nvSpPr>
            <p:spPr bwMode="auto">
              <a:xfrm>
                <a:off x="1831" y="426"/>
                <a:ext cx="2511" cy="32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7"/>
              <p:cNvSpPr>
                <a:spLocks noChangeArrowheads="1"/>
              </p:cNvSpPr>
              <p:nvPr/>
            </p:nvSpPr>
            <p:spPr bwMode="auto">
              <a:xfrm>
                <a:off x="2905" y="3818"/>
                <a:ext cx="361" cy="359"/>
              </a:xfrm>
              <a:prstGeom prst="ellipse">
                <a:avLst/>
              </a:pr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
              <p:cNvSpPr>
                <a:spLocks/>
              </p:cNvSpPr>
              <p:nvPr/>
            </p:nvSpPr>
            <p:spPr bwMode="auto">
              <a:xfrm>
                <a:off x="2725" y="156"/>
                <a:ext cx="711" cy="107"/>
              </a:xfrm>
              <a:custGeom>
                <a:avLst/>
                <a:gdLst>
                  <a:gd name="T0" fmla="*/ 362 w 392"/>
                  <a:gd name="T1" fmla="*/ 0 h 59"/>
                  <a:gd name="T2" fmla="*/ 30 w 392"/>
                  <a:gd name="T3" fmla="*/ 0 h 59"/>
                  <a:gd name="T4" fmla="*/ 0 w 392"/>
                  <a:gd name="T5" fmla="*/ 30 h 59"/>
                  <a:gd name="T6" fmla="*/ 30 w 392"/>
                  <a:gd name="T7" fmla="*/ 59 h 59"/>
                  <a:gd name="T8" fmla="*/ 362 w 392"/>
                  <a:gd name="T9" fmla="*/ 59 h 59"/>
                  <a:gd name="T10" fmla="*/ 392 w 392"/>
                  <a:gd name="T11" fmla="*/ 30 h 59"/>
                  <a:gd name="T12" fmla="*/ 362 w 392"/>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392" h="59">
                    <a:moveTo>
                      <a:pt x="362" y="0"/>
                    </a:moveTo>
                    <a:cubicBezTo>
                      <a:pt x="30" y="0"/>
                      <a:pt x="30" y="0"/>
                      <a:pt x="30" y="0"/>
                    </a:cubicBezTo>
                    <a:cubicBezTo>
                      <a:pt x="15" y="0"/>
                      <a:pt x="0" y="15"/>
                      <a:pt x="0" y="30"/>
                    </a:cubicBezTo>
                    <a:cubicBezTo>
                      <a:pt x="0" y="44"/>
                      <a:pt x="15" y="59"/>
                      <a:pt x="30" y="59"/>
                    </a:cubicBezTo>
                    <a:cubicBezTo>
                      <a:pt x="362" y="59"/>
                      <a:pt x="362" y="59"/>
                      <a:pt x="362" y="59"/>
                    </a:cubicBezTo>
                    <a:cubicBezTo>
                      <a:pt x="377" y="59"/>
                      <a:pt x="392" y="44"/>
                      <a:pt x="392" y="30"/>
                    </a:cubicBezTo>
                    <a:cubicBezTo>
                      <a:pt x="392" y="15"/>
                      <a:pt x="382" y="0"/>
                      <a:pt x="36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
              <p:cNvSpPr>
                <a:spLocks/>
              </p:cNvSpPr>
              <p:nvPr/>
            </p:nvSpPr>
            <p:spPr bwMode="auto">
              <a:xfrm>
                <a:off x="2455" y="938"/>
                <a:ext cx="3510" cy="2223"/>
              </a:xfrm>
              <a:custGeom>
                <a:avLst/>
                <a:gdLst>
                  <a:gd name="T0" fmla="*/ 1836 w 1935"/>
                  <a:gd name="T1" fmla="*/ 0 h 1226"/>
                  <a:gd name="T2" fmla="*/ 99 w 1935"/>
                  <a:gd name="T3" fmla="*/ 0 h 1226"/>
                  <a:gd name="T4" fmla="*/ 0 w 1935"/>
                  <a:gd name="T5" fmla="*/ 100 h 1226"/>
                  <a:gd name="T6" fmla="*/ 0 w 1935"/>
                  <a:gd name="T7" fmla="*/ 1126 h 1226"/>
                  <a:gd name="T8" fmla="*/ 99 w 1935"/>
                  <a:gd name="T9" fmla="*/ 1226 h 1226"/>
                  <a:gd name="T10" fmla="*/ 1836 w 1935"/>
                  <a:gd name="T11" fmla="*/ 1226 h 1226"/>
                  <a:gd name="T12" fmla="*/ 1935 w 1935"/>
                  <a:gd name="T13" fmla="*/ 1126 h 1226"/>
                  <a:gd name="T14" fmla="*/ 1935 w 1935"/>
                  <a:gd name="T15" fmla="*/ 100 h 1226"/>
                  <a:gd name="T16" fmla="*/ 1836 w 1935"/>
                  <a:gd name="T17" fmla="*/ 0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5" h="1226">
                    <a:moveTo>
                      <a:pt x="1836" y="0"/>
                    </a:moveTo>
                    <a:cubicBezTo>
                      <a:pt x="99" y="0"/>
                      <a:pt x="99" y="0"/>
                      <a:pt x="99" y="0"/>
                    </a:cubicBezTo>
                    <a:cubicBezTo>
                      <a:pt x="45" y="0"/>
                      <a:pt x="0" y="45"/>
                      <a:pt x="0" y="100"/>
                    </a:cubicBezTo>
                    <a:cubicBezTo>
                      <a:pt x="0" y="1126"/>
                      <a:pt x="0" y="1126"/>
                      <a:pt x="0" y="1126"/>
                    </a:cubicBezTo>
                    <a:cubicBezTo>
                      <a:pt x="0" y="1181"/>
                      <a:pt x="45" y="1226"/>
                      <a:pt x="99" y="1226"/>
                    </a:cubicBezTo>
                    <a:cubicBezTo>
                      <a:pt x="1836" y="1226"/>
                      <a:pt x="1836" y="1226"/>
                      <a:pt x="1836" y="1226"/>
                    </a:cubicBezTo>
                    <a:cubicBezTo>
                      <a:pt x="1890" y="1226"/>
                      <a:pt x="1935" y="1181"/>
                      <a:pt x="1935" y="1126"/>
                    </a:cubicBezTo>
                    <a:cubicBezTo>
                      <a:pt x="1935" y="100"/>
                      <a:pt x="1935" y="100"/>
                      <a:pt x="1935" y="100"/>
                    </a:cubicBezTo>
                    <a:cubicBezTo>
                      <a:pt x="1935" y="45"/>
                      <a:pt x="1890" y="0"/>
                      <a:pt x="1836" y="0"/>
                    </a:cubicBezTo>
                    <a:close/>
                  </a:path>
                </a:pathLst>
              </a:custGeom>
              <a:solidFill>
                <a:srgbClr val="84DB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10"/>
              <p:cNvSpPr>
                <a:spLocks noChangeArrowheads="1"/>
              </p:cNvSpPr>
              <p:nvPr/>
            </p:nvSpPr>
            <p:spPr bwMode="auto">
              <a:xfrm>
                <a:off x="4695" y="1244"/>
                <a:ext cx="1063" cy="611"/>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11"/>
              <p:cNvSpPr>
                <a:spLocks noChangeArrowheads="1"/>
              </p:cNvSpPr>
              <p:nvPr/>
            </p:nvSpPr>
            <p:spPr bwMode="auto">
              <a:xfrm>
                <a:off x="2823" y="1460"/>
                <a:ext cx="1000" cy="1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2"/>
              <p:cNvSpPr>
                <a:spLocks noChangeArrowheads="1"/>
              </p:cNvSpPr>
              <p:nvPr/>
            </p:nvSpPr>
            <p:spPr bwMode="auto">
              <a:xfrm>
                <a:off x="2823" y="2071"/>
                <a:ext cx="1386" cy="1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3"/>
              <p:cNvSpPr>
                <a:spLocks noChangeArrowheads="1"/>
              </p:cNvSpPr>
              <p:nvPr/>
            </p:nvSpPr>
            <p:spPr bwMode="auto">
              <a:xfrm>
                <a:off x="2823" y="2684"/>
                <a:ext cx="613"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14"/>
              <p:cNvSpPr>
                <a:spLocks noChangeArrowheads="1"/>
              </p:cNvSpPr>
              <p:nvPr/>
            </p:nvSpPr>
            <p:spPr bwMode="auto">
              <a:xfrm>
                <a:off x="3598" y="2684"/>
                <a:ext cx="611"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15"/>
              <p:cNvSpPr>
                <a:spLocks noChangeArrowheads="1"/>
              </p:cNvSpPr>
              <p:nvPr/>
            </p:nvSpPr>
            <p:spPr bwMode="auto">
              <a:xfrm>
                <a:off x="4363" y="2684"/>
                <a:ext cx="612"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6"/>
              <p:cNvSpPr>
                <a:spLocks noChangeArrowheads="1"/>
              </p:cNvSpPr>
              <p:nvPr/>
            </p:nvSpPr>
            <p:spPr bwMode="auto">
              <a:xfrm>
                <a:off x="5136" y="2684"/>
                <a:ext cx="613"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5" name="Rounded Rectangle 114"/>
            <p:cNvSpPr/>
            <p:nvPr/>
          </p:nvSpPr>
          <p:spPr>
            <a:xfrm>
              <a:off x="5408035" y="291146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7690803" y="2819792"/>
            <a:ext cx="1285875" cy="1281075"/>
            <a:chOff x="7540907" y="2943522"/>
            <a:chExt cx="1285875" cy="1281075"/>
          </a:xfrm>
        </p:grpSpPr>
        <p:grpSp>
          <p:nvGrpSpPr>
            <p:cNvPr id="88" name="Group 78"/>
            <p:cNvGrpSpPr>
              <a:grpSpLocks noChangeAspect="1"/>
            </p:cNvGrpSpPr>
            <p:nvPr/>
          </p:nvGrpSpPr>
          <p:grpSpPr bwMode="auto">
            <a:xfrm>
              <a:off x="7811728" y="3208694"/>
              <a:ext cx="744233" cy="744233"/>
              <a:chOff x="1678" y="2"/>
              <a:chExt cx="4320" cy="4320"/>
            </a:xfrm>
          </p:grpSpPr>
          <p:sp>
            <p:nvSpPr>
              <p:cNvPr id="90" name="Oval 79"/>
              <p:cNvSpPr>
                <a:spLocks noChangeArrowheads="1"/>
              </p:cNvSpPr>
              <p:nvPr/>
            </p:nvSpPr>
            <p:spPr bwMode="auto">
              <a:xfrm>
                <a:off x="1749" y="142"/>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80"/>
              <p:cNvSpPr>
                <a:spLocks/>
              </p:cNvSpPr>
              <p:nvPr/>
            </p:nvSpPr>
            <p:spPr bwMode="auto">
              <a:xfrm>
                <a:off x="1749" y="909"/>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19" y="422"/>
                      <a:pt x="21" y="236"/>
                      <a:pt x="2" y="0"/>
                    </a:cubicBezTo>
                    <a:cubicBezTo>
                      <a:pt x="1" y="12"/>
                      <a:pt x="0" y="25"/>
                      <a:pt x="0" y="38"/>
                    </a:cubicBezTo>
                    <a:cubicBezTo>
                      <a:pt x="0" y="293"/>
                      <a:pt x="206" y="499"/>
                      <a:pt x="461" y="499"/>
                    </a:cubicBezTo>
                    <a:cubicBezTo>
                      <a:pt x="715" y="499"/>
                      <a:pt x="922" y="293"/>
                      <a:pt x="922" y="38"/>
                    </a:cubicBezTo>
                    <a:cubicBezTo>
                      <a:pt x="922" y="25"/>
                      <a:pt x="921" y="12"/>
                      <a:pt x="920" y="0"/>
                    </a:cubicBezTo>
                    <a:cubicBezTo>
                      <a:pt x="900" y="236"/>
                      <a:pt x="702"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81"/>
              <p:cNvSpPr>
                <a:spLocks noChangeArrowheads="1"/>
              </p:cNvSpPr>
              <p:nvPr/>
            </p:nvSpPr>
            <p:spPr bwMode="auto">
              <a:xfrm>
                <a:off x="4535" y="2302"/>
                <a:ext cx="1115" cy="194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82"/>
              <p:cNvSpPr>
                <a:spLocks noChangeArrowheads="1"/>
              </p:cNvSpPr>
              <p:nvPr/>
            </p:nvSpPr>
            <p:spPr bwMode="auto">
              <a:xfrm>
                <a:off x="4535" y="3694"/>
                <a:ext cx="1115"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83"/>
              <p:cNvSpPr>
                <a:spLocks noChangeArrowheads="1"/>
              </p:cNvSpPr>
              <p:nvPr/>
            </p:nvSpPr>
            <p:spPr bwMode="auto">
              <a:xfrm>
                <a:off x="4535" y="3138"/>
                <a:ext cx="1115"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84"/>
              <p:cNvSpPr>
                <a:spLocks noChangeArrowheads="1"/>
              </p:cNvSpPr>
              <p:nvPr/>
            </p:nvSpPr>
            <p:spPr bwMode="auto">
              <a:xfrm>
                <a:off x="4535" y="2579"/>
                <a:ext cx="1115" cy="279"/>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85"/>
              <p:cNvSpPr>
                <a:spLocks noChangeArrowheads="1"/>
              </p:cNvSpPr>
              <p:nvPr/>
            </p:nvSpPr>
            <p:spPr bwMode="auto">
              <a:xfrm>
                <a:off x="3142" y="2858"/>
                <a:ext cx="1113" cy="1393"/>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86"/>
              <p:cNvSpPr>
                <a:spLocks noChangeArrowheads="1"/>
              </p:cNvSpPr>
              <p:nvPr/>
            </p:nvSpPr>
            <p:spPr bwMode="auto">
              <a:xfrm>
                <a:off x="1749" y="3415"/>
                <a:ext cx="1114"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87"/>
              <p:cNvSpPr>
                <a:spLocks/>
              </p:cNvSpPr>
              <p:nvPr/>
            </p:nvSpPr>
            <p:spPr bwMode="auto">
              <a:xfrm>
                <a:off x="1749" y="73"/>
                <a:ext cx="4178" cy="2925"/>
              </a:xfrm>
              <a:custGeom>
                <a:avLst/>
                <a:gdLst>
                  <a:gd name="T0" fmla="*/ 115 w 2304"/>
                  <a:gd name="T1" fmla="*/ 1613 h 1613"/>
                  <a:gd name="T2" fmla="*/ 1075 w 2304"/>
                  <a:gd name="T3" fmla="*/ 845 h 1613"/>
                  <a:gd name="T4" fmla="*/ 1421 w 2304"/>
                  <a:gd name="T5" fmla="*/ 1037 h 1613"/>
                  <a:gd name="T6" fmla="*/ 2151 w 2304"/>
                  <a:gd name="T7" fmla="*/ 307 h 1613"/>
                  <a:gd name="T8" fmla="*/ 2151 w 2304"/>
                  <a:gd name="T9" fmla="*/ 538 h 1613"/>
                  <a:gd name="T10" fmla="*/ 2227 w 2304"/>
                  <a:gd name="T11" fmla="*/ 614 h 1613"/>
                  <a:gd name="T12" fmla="*/ 2227 w 2304"/>
                  <a:gd name="T13" fmla="*/ 614 h 1613"/>
                  <a:gd name="T14" fmla="*/ 2304 w 2304"/>
                  <a:gd name="T15" fmla="*/ 538 h 1613"/>
                  <a:gd name="T16" fmla="*/ 2304 w 2304"/>
                  <a:gd name="T17" fmla="*/ 0 h 1613"/>
                  <a:gd name="T18" fmla="*/ 1766 w 2304"/>
                  <a:gd name="T19" fmla="*/ 0 h 1613"/>
                  <a:gd name="T20" fmla="*/ 1690 w 2304"/>
                  <a:gd name="T21" fmla="*/ 77 h 1613"/>
                  <a:gd name="T22" fmla="*/ 1690 w 2304"/>
                  <a:gd name="T23" fmla="*/ 77 h 1613"/>
                  <a:gd name="T24" fmla="*/ 1766 w 2304"/>
                  <a:gd name="T25" fmla="*/ 153 h 1613"/>
                  <a:gd name="T26" fmla="*/ 2035 w 2304"/>
                  <a:gd name="T27" fmla="*/ 153 h 1613"/>
                  <a:gd name="T28" fmla="*/ 1382 w 2304"/>
                  <a:gd name="T29" fmla="*/ 806 h 1613"/>
                  <a:gd name="T30" fmla="*/ 1075 w 2304"/>
                  <a:gd name="T31" fmla="*/ 614 h 1613"/>
                  <a:gd name="T32" fmla="*/ 0 w 2304"/>
                  <a:gd name="T33" fmla="*/ 1459 h 1613"/>
                  <a:gd name="T34" fmla="*/ 115 w 2304"/>
                  <a:gd name="T35" fmla="*/ 1613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04" h="1613">
                    <a:moveTo>
                      <a:pt x="115" y="1613"/>
                    </a:moveTo>
                    <a:cubicBezTo>
                      <a:pt x="1075" y="845"/>
                      <a:pt x="1075" y="845"/>
                      <a:pt x="1075" y="845"/>
                    </a:cubicBezTo>
                    <a:cubicBezTo>
                      <a:pt x="1421" y="1037"/>
                      <a:pt x="1421" y="1037"/>
                      <a:pt x="1421" y="1037"/>
                    </a:cubicBezTo>
                    <a:cubicBezTo>
                      <a:pt x="2151" y="307"/>
                      <a:pt x="2151" y="307"/>
                      <a:pt x="2151" y="307"/>
                    </a:cubicBezTo>
                    <a:cubicBezTo>
                      <a:pt x="2151" y="538"/>
                      <a:pt x="2151" y="538"/>
                      <a:pt x="2151" y="538"/>
                    </a:cubicBezTo>
                    <a:cubicBezTo>
                      <a:pt x="2151" y="580"/>
                      <a:pt x="2185" y="614"/>
                      <a:pt x="2227" y="614"/>
                    </a:cubicBezTo>
                    <a:cubicBezTo>
                      <a:pt x="2227" y="614"/>
                      <a:pt x="2227" y="614"/>
                      <a:pt x="2227" y="614"/>
                    </a:cubicBezTo>
                    <a:cubicBezTo>
                      <a:pt x="2270" y="614"/>
                      <a:pt x="2304" y="580"/>
                      <a:pt x="2304" y="538"/>
                    </a:cubicBezTo>
                    <a:cubicBezTo>
                      <a:pt x="2304" y="0"/>
                      <a:pt x="2304" y="0"/>
                      <a:pt x="2304" y="0"/>
                    </a:cubicBezTo>
                    <a:cubicBezTo>
                      <a:pt x="1766" y="0"/>
                      <a:pt x="1766" y="0"/>
                      <a:pt x="1766" y="0"/>
                    </a:cubicBezTo>
                    <a:cubicBezTo>
                      <a:pt x="1724" y="0"/>
                      <a:pt x="1690" y="34"/>
                      <a:pt x="1690" y="77"/>
                    </a:cubicBezTo>
                    <a:cubicBezTo>
                      <a:pt x="1690" y="77"/>
                      <a:pt x="1690" y="77"/>
                      <a:pt x="1690" y="77"/>
                    </a:cubicBezTo>
                    <a:cubicBezTo>
                      <a:pt x="1690" y="119"/>
                      <a:pt x="1724" y="153"/>
                      <a:pt x="1766" y="153"/>
                    </a:cubicBezTo>
                    <a:cubicBezTo>
                      <a:pt x="2035" y="153"/>
                      <a:pt x="2035" y="153"/>
                      <a:pt x="2035" y="153"/>
                    </a:cubicBezTo>
                    <a:cubicBezTo>
                      <a:pt x="1382" y="806"/>
                      <a:pt x="1382" y="806"/>
                      <a:pt x="1382" y="806"/>
                    </a:cubicBezTo>
                    <a:cubicBezTo>
                      <a:pt x="1075" y="614"/>
                      <a:pt x="1075" y="614"/>
                      <a:pt x="1075" y="614"/>
                    </a:cubicBezTo>
                    <a:cubicBezTo>
                      <a:pt x="0" y="1459"/>
                      <a:pt x="0" y="1459"/>
                      <a:pt x="0" y="1459"/>
                    </a:cubicBezTo>
                    <a:lnTo>
                      <a:pt x="115" y="1613"/>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88"/>
              <p:cNvSpPr>
                <a:spLocks noChangeArrowheads="1"/>
              </p:cNvSpPr>
              <p:nvPr/>
            </p:nvSpPr>
            <p:spPr bwMode="auto">
              <a:xfrm>
                <a:off x="3142" y="3694"/>
                <a:ext cx="1113"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89"/>
              <p:cNvSpPr>
                <a:spLocks noChangeArrowheads="1"/>
              </p:cNvSpPr>
              <p:nvPr/>
            </p:nvSpPr>
            <p:spPr bwMode="auto">
              <a:xfrm>
                <a:off x="1749" y="3694"/>
                <a:ext cx="1114"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90"/>
              <p:cNvSpPr>
                <a:spLocks noChangeArrowheads="1"/>
              </p:cNvSpPr>
              <p:nvPr/>
            </p:nvSpPr>
            <p:spPr bwMode="auto">
              <a:xfrm>
                <a:off x="3142" y="3138"/>
                <a:ext cx="1113"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91"/>
              <p:cNvSpPr>
                <a:spLocks/>
              </p:cNvSpPr>
              <p:nvPr/>
            </p:nvSpPr>
            <p:spPr bwMode="auto">
              <a:xfrm>
                <a:off x="1749" y="2390"/>
                <a:ext cx="417" cy="608"/>
              </a:xfrm>
              <a:custGeom>
                <a:avLst/>
                <a:gdLst>
                  <a:gd name="T0" fmla="*/ 417 w 417"/>
                  <a:gd name="T1" fmla="*/ 0 h 608"/>
                  <a:gd name="T2" fmla="*/ 0 w 417"/>
                  <a:gd name="T3" fmla="*/ 329 h 608"/>
                  <a:gd name="T4" fmla="*/ 209 w 417"/>
                  <a:gd name="T5" fmla="*/ 608 h 608"/>
                  <a:gd name="T6" fmla="*/ 417 w 417"/>
                  <a:gd name="T7" fmla="*/ 441 h 608"/>
                  <a:gd name="T8" fmla="*/ 417 w 417"/>
                  <a:gd name="T9" fmla="*/ 0 h 608"/>
                </a:gdLst>
                <a:ahLst/>
                <a:cxnLst>
                  <a:cxn ang="0">
                    <a:pos x="T0" y="T1"/>
                  </a:cxn>
                  <a:cxn ang="0">
                    <a:pos x="T2" y="T3"/>
                  </a:cxn>
                  <a:cxn ang="0">
                    <a:pos x="T4" y="T5"/>
                  </a:cxn>
                  <a:cxn ang="0">
                    <a:pos x="T6" y="T7"/>
                  </a:cxn>
                  <a:cxn ang="0">
                    <a:pos x="T8" y="T9"/>
                  </a:cxn>
                </a:cxnLst>
                <a:rect l="0" t="0" r="r" b="b"/>
                <a:pathLst>
                  <a:path w="417" h="608">
                    <a:moveTo>
                      <a:pt x="417" y="0"/>
                    </a:moveTo>
                    <a:lnTo>
                      <a:pt x="0" y="329"/>
                    </a:lnTo>
                    <a:lnTo>
                      <a:pt x="209" y="608"/>
                    </a:lnTo>
                    <a:lnTo>
                      <a:pt x="417" y="441"/>
                    </a:lnTo>
                    <a:lnTo>
                      <a:pt x="417"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92"/>
              <p:cNvSpPr>
                <a:spLocks/>
              </p:cNvSpPr>
              <p:nvPr/>
            </p:nvSpPr>
            <p:spPr bwMode="auto">
              <a:xfrm>
                <a:off x="2306" y="350"/>
                <a:ext cx="557" cy="1255"/>
              </a:xfrm>
              <a:custGeom>
                <a:avLst/>
                <a:gdLst>
                  <a:gd name="T0" fmla="*/ 154 w 307"/>
                  <a:gd name="T1" fmla="*/ 154 h 692"/>
                  <a:gd name="T2" fmla="*/ 231 w 307"/>
                  <a:gd name="T3" fmla="*/ 231 h 692"/>
                  <a:gd name="T4" fmla="*/ 307 w 307"/>
                  <a:gd name="T5" fmla="*/ 231 h 692"/>
                  <a:gd name="T6" fmla="*/ 192 w 307"/>
                  <a:gd name="T7" fmla="*/ 83 h 692"/>
                  <a:gd name="T8" fmla="*/ 192 w 307"/>
                  <a:gd name="T9" fmla="*/ 0 h 692"/>
                  <a:gd name="T10" fmla="*/ 115 w 307"/>
                  <a:gd name="T11" fmla="*/ 0 h 692"/>
                  <a:gd name="T12" fmla="*/ 115 w 307"/>
                  <a:gd name="T13" fmla="*/ 83 h 692"/>
                  <a:gd name="T14" fmla="*/ 0 w 307"/>
                  <a:gd name="T15" fmla="*/ 231 h 692"/>
                  <a:gd name="T16" fmla="*/ 154 w 307"/>
                  <a:gd name="T17" fmla="*/ 385 h 692"/>
                  <a:gd name="T18" fmla="*/ 231 w 307"/>
                  <a:gd name="T19" fmla="*/ 461 h 692"/>
                  <a:gd name="T20" fmla="*/ 154 w 307"/>
                  <a:gd name="T21" fmla="*/ 538 h 692"/>
                  <a:gd name="T22" fmla="*/ 77 w 307"/>
                  <a:gd name="T23" fmla="*/ 461 h 692"/>
                  <a:gd name="T24" fmla="*/ 0 w 307"/>
                  <a:gd name="T25" fmla="*/ 461 h 692"/>
                  <a:gd name="T26" fmla="*/ 115 w 307"/>
                  <a:gd name="T27" fmla="*/ 609 h 692"/>
                  <a:gd name="T28" fmla="*/ 115 w 307"/>
                  <a:gd name="T29" fmla="*/ 692 h 692"/>
                  <a:gd name="T30" fmla="*/ 192 w 307"/>
                  <a:gd name="T31" fmla="*/ 692 h 692"/>
                  <a:gd name="T32" fmla="*/ 192 w 307"/>
                  <a:gd name="T33" fmla="*/ 609 h 692"/>
                  <a:gd name="T34" fmla="*/ 307 w 307"/>
                  <a:gd name="T35" fmla="*/ 461 h 692"/>
                  <a:gd name="T36" fmla="*/ 154 w 307"/>
                  <a:gd name="T37" fmla="*/ 308 h 692"/>
                  <a:gd name="T38" fmla="*/ 77 w 307"/>
                  <a:gd name="T39" fmla="*/ 231 h 692"/>
                  <a:gd name="T40" fmla="*/ 154 w 307"/>
                  <a:gd name="T41" fmla="*/ 154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2">
                    <a:moveTo>
                      <a:pt x="154" y="154"/>
                    </a:moveTo>
                    <a:cubicBezTo>
                      <a:pt x="196" y="154"/>
                      <a:pt x="231" y="189"/>
                      <a:pt x="231" y="231"/>
                    </a:cubicBezTo>
                    <a:cubicBezTo>
                      <a:pt x="307" y="231"/>
                      <a:pt x="307" y="231"/>
                      <a:pt x="307" y="231"/>
                    </a:cubicBezTo>
                    <a:cubicBezTo>
                      <a:pt x="307" y="160"/>
                      <a:pt x="258" y="100"/>
                      <a:pt x="192" y="83"/>
                    </a:cubicBezTo>
                    <a:cubicBezTo>
                      <a:pt x="192" y="0"/>
                      <a:pt x="192" y="0"/>
                      <a:pt x="192" y="0"/>
                    </a:cubicBezTo>
                    <a:cubicBezTo>
                      <a:pt x="115" y="0"/>
                      <a:pt x="115" y="0"/>
                      <a:pt x="115" y="0"/>
                    </a:cubicBezTo>
                    <a:cubicBezTo>
                      <a:pt x="115" y="83"/>
                      <a:pt x="115" y="83"/>
                      <a:pt x="115" y="83"/>
                    </a:cubicBezTo>
                    <a:cubicBezTo>
                      <a:pt x="49" y="100"/>
                      <a:pt x="0" y="160"/>
                      <a:pt x="0" y="231"/>
                    </a:cubicBezTo>
                    <a:cubicBezTo>
                      <a:pt x="0" y="316"/>
                      <a:pt x="69" y="385"/>
                      <a:pt x="154" y="385"/>
                    </a:cubicBezTo>
                    <a:cubicBezTo>
                      <a:pt x="196" y="385"/>
                      <a:pt x="231" y="419"/>
                      <a:pt x="231" y="461"/>
                    </a:cubicBezTo>
                    <a:cubicBezTo>
                      <a:pt x="231" y="504"/>
                      <a:pt x="196" y="538"/>
                      <a:pt x="154" y="538"/>
                    </a:cubicBezTo>
                    <a:cubicBezTo>
                      <a:pt x="111" y="538"/>
                      <a:pt x="77" y="504"/>
                      <a:pt x="77" y="461"/>
                    </a:cubicBezTo>
                    <a:cubicBezTo>
                      <a:pt x="0" y="461"/>
                      <a:pt x="0" y="461"/>
                      <a:pt x="0" y="461"/>
                    </a:cubicBezTo>
                    <a:cubicBezTo>
                      <a:pt x="0" y="533"/>
                      <a:pt x="49" y="592"/>
                      <a:pt x="115" y="609"/>
                    </a:cubicBezTo>
                    <a:cubicBezTo>
                      <a:pt x="115" y="692"/>
                      <a:pt x="115" y="692"/>
                      <a:pt x="115" y="692"/>
                    </a:cubicBezTo>
                    <a:cubicBezTo>
                      <a:pt x="192" y="692"/>
                      <a:pt x="192" y="692"/>
                      <a:pt x="192" y="692"/>
                    </a:cubicBezTo>
                    <a:cubicBezTo>
                      <a:pt x="192" y="609"/>
                      <a:pt x="192" y="609"/>
                      <a:pt x="192" y="609"/>
                    </a:cubicBezTo>
                    <a:cubicBezTo>
                      <a:pt x="258" y="592"/>
                      <a:pt x="307" y="533"/>
                      <a:pt x="307" y="461"/>
                    </a:cubicBezTo>
                    <a:cubicBezTo>
                      <a:pt x="307" y="377"/>
                      <a:pt x="238" y="308"/>
                      <a:pt x="154" y="308"/>
                    </a:cubicBezTo>
                    <a:cubicBezTo>
                      <a:pt x="111" y="308"/>
                      <a:pt x="77" y="273"/>
                      <a:pt x="77" y="231"/>
                    </a:cubicBezTo>
                    <a:cubicBezTo>
                      <a:pt x="77" y="189"/>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93"/>
              <p:cNvSpPr>
                <a:spLocks noEditPoints="1"/>
              </p:cNvSpPr>
              <p:nvPr/>
            </p:nvSpPr>
            <p:spPr bwMode="auto">
              <a:xfrm>
                <a:off x="1678" y="3346"/>
                <a:ext cx="1255" cy="976"/>
              </a:xfrm>
              <a:custGeom>
                <a:avLst/>
                <a:gdLst>
                  <a:gd name="T0" fmla="*/ 0 w 1255"/>
                  <a:gd name="T1" fmla="*/ 279 h 976"/>
                  <a:gd name="T2" fmla="*/ 0 w 1255"/>
                  <a:gd name="T3" fmla="*/ 417 h 976"/>
                  <a:gd name="T4" fmla="*/ 0 w 1255"/>
                  <a:gd name="T5" fmla="*/ 557 h 976"/>
                  <a:gd name="T6" fmla="*/ 0 w 1255"/>
                  <a:gd name="T7" fmla="*/ 697 h 976"/>
                  <a:gd name="T8" fmla="*/ 0 w 1255"/>
                  <a:gd name="T9" fmla="*/ 976 h 976"/>
                  <a:gd name="T10" fmla="*/ 1255 w 1255"/>
                  <a:gd name="T11" fmla="*/ 976 h 976"/>
                  <a:gd name="T12" fmla="*/ 1255 w 1255"/>
                  <a:gd name="T13" fmla="*/ 697 h 976"/>
                  <a:gd name="T14" fmla="*/ 1255 w 1255"/>
                  <a:gd name="T15" fmla="*/ 557 h 976"/>
                  <a:gd name="T16" fmla="*/ 1255 w 1255"/>
                  <a:gd name="T17" fmla="*/ 417 h 976"/>
                  <a:gd name="T18" fmla="*/ 1255 w 1255"/>
                  <a:gd name="T19" fmla="*/ 279 h 976"/>
                  <a:gd name="T20" fmla="*/ 1255 w 1255"/>
                  <a:gd name="T21" fmla="*/ 0 h 976"/>
                  <a:gd name="T22" fmla="*/ 0 w 1255"/>
                  <a:gd name="T23" fmla="*/ 0 h 976"/>
                  <a:gd name="T24" fmla="*/ 0 w 1255"/>
                  <a:gd name="T25" fmla="*/ 279 h 976"/>
                  <a:gd name="T26" fmla="*/ 1116 w 1255"/>
                  <a:gd name="T27" fmla="*/ 836 h 976"/>
                  <a:gd name="T28" fmla="*/ 140 w 1255"/>
                  <a:gd name="T29" fmla="*/ 836 h 976"/>
                  <a:gd name="T30" fmla="*/ 140 w 1255"/>
                  <a:gd name="T31" fmla="*/ 697 h 976"/>
                  <a:gd name="T32" fmla="*/ 1116 w 1255"/>
                  <a:gd name="T33" fmla="*/ 697 h 976"/>
                  <a:gd name="T34" fmla="*/ 1116 w 1255"/>
                  <a:gd name="T35" fmla="*/ 836 h 976"/>
                  <a:gd name="T36" fmla="*/ 1116 w 1255"/>
                  <a:gd name="T37" fmla="*/ 557 h 976"/>
                  <a:gd name="T38" fmla="*/ 140 w 1255"/>
                  <a:gd name="T39" fmla="*/ 557 h 976"/>
                  <a:gd name="T40" fmla="*/ 140 w 1255"/>
                  <a:gd name="T41" fmla="*/ 417 h 976"/>
                  <a:gd name="T42" fmla="*/ 1116 w 1255"/>
                  <a:gd name="T43" fmla="*/ 417 h 976"/>
                  <a:gd name="T44" fmla="*/ 1116 w 1255"/>
                  <a:gd name="T45" fmla="*/ 557 h 976"/>
                  <a:gd name="T46" fmla="*/ 140 w 1255"/>
                  <a:gd name="T47" fmla="*/ 140 h 976"/>
                  <a:gd name="T48" fmla="*/ 1116 w 1255"/>
                  <a:gd name="T49" fmla="*/ 140 h 976"/>
                  <a:gd name="T50" fmla="*/ 1116 w 1255"/>
                  <a:gd name="T51" fmla="*/ 279 h 976"/>
                  <a:gd name="T52" fmla="*/ 140 w 1255"/>
                  <a:gd name="T53" fmla="*/ 279 h 976"/>
                  <a:gd name="T54" fmla="*/ 140 w 1255"/>
                  <a:gd name="T55" fmla="*/ 14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55" h="976">
                    <a:moveTo>
                      <a:pt x="0" y="279"/>
                    </a:moveTo>
                    <a:lnTo>
                      <a:pt x="0" y="417"/>
                    </a:lnTo>
                    <a:lnTo>
                      <a:pt x="0" y="557"/>
                    </a:lnTo>
                    <a:lnTo>
                      <a:pt x="0" y="697"/>
                    </a:lnTo>
                    <a:lnTo>
                      <a:pt x="0" y="976"/>
                    </a:lnTo>
                    <a:lnTo>
                      <a:pt x="1255" y="976"/>
                    </a:lnTo>
                    <a:lnTo>
                      <a:pt x="1255" y="697"/>
                    </a:lnTo>
                    <a:lnTo>
                      <a:pt x="1255" y="557"/>
                    </a:lnTo>
                    <a:lnTo>
                      <a:pt x="1255" y="417"/>
                    </a:lnTo>
                    <a:lnTo>
                      <a:pt x="1255" y="279"/>
                    </a:lnTo>
                    <a:lnTo>
                      <a:pt x="1255" y="0"/>
                    </a:lnTo>
                    <a:lnTo>
                      <a:pt x="0" y="0"/>
                    </a:lnTo>
                    <a:lnTo>
                      <a:pt x="0" y="279"/>
                    </a:lnTo>
                    <a:close/>
                    <a:moveTo>
                      <a:pt x="1116" y="836"/>
                    </a:moveTo>
                    <a:lnTo>
                      <a:pt x="140" y="836"/>
                    </a:lnTo>
                    <a:lnTo>
                      <a:pt x="140" y="697"/>
                    </a:lnTo>
                    <a:lnTo>
                      <a:pt x="1116" y="697"/>
                    </a:lnTo>
                    <a:lnTo>
                      <a:pt x="1116" y="836"/>
                    </a:lnTo>
                    <a:close/>
                    <a:moveTo>
                      <a:pt x="1116" y="557"/>
                    </a:moveTo>
                    <a:lnTo>
                      <a:pt x="140" y="557"/>
                    </a:lnTo>
                    <a:lnTo>
                      <a:pt x="140" y="417"/>
                    </a:lnTo>
                    <a:lnTo>
                      <a:pt x="1116" y="417"/>
                    </a:lnTo>
                    <a:lnTo>
                      <a:pt x="1116" y="557"/>
                    </a:lnTo>
                    <a:close/>
                    <a:moveTo>
                      <a:pt x="140" y="140"/>
                    </a:moveTo>
                    <a:lnTo>
                      <a:pt x="1116" y="140"/>
                    </a:lnTo>
                    <a:lnTo>
                      <a:pt x="1116" y="279"/>
                    </a:lnTo>
                    <a:lnTo>
                      <a:pt x="140" y="279"/>
                    </a:lnTo>
                    <a:lnTo>
                      <a:pt x="140" y="1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94"/>
              <p:cNvSpPr>
                <a:spLocks noEditPoints="1"/>
              </p:cNvSpPr>
              <p:nvPr/>
            </p:nvSpPr>
            <p:spPr bwMode="auto">
              <a:xfrm>
                <a:off x="3073" y="2789"/>
                <a:ext cx="1253" cy="1533"/>
              </a:xfrm>
              <a:custGeom>
                <a:avLst/>
                <a:gdLst>
                  <a:gd name="T0" fmla="*/ 0 w 1253"/>
                  <a:gd name="T1" fmla="*/ 278 h 1533"/>
                  <a:gd name="T2" fmla="*/ 0 w 1253"/>
                  <a:gd name="T3" fmla="*/ 418 h 1533"/>
                  <a:gd name="T4" fmla="*/ 0 w 1253"/>
                  <a:gd name="T5" fmla="*/ 557 h 1533"/>
                  <a:gd name="T6" fmla="*/ 0 w 1253"/>
                  <a:gd name="T7" fmla="*/ 697 h 1533"/>
                  <a:gd name="T8" fmla="*/ 0 w 1253"/>
                  <a:gd name="T9" fmla="*/ 836 h 1533"/>
                  <a:gd name="T10" fmla="*/ 0 w 1253"/>
                  <a:gd name="T11" fmla="*/ 974 h 1533"/>
                  <a:gd name="T12" fmla="*/ 0 w 1253"/>
                  <a:gd name="T13" fmla="*/ 1114 h 1533"/>
                  <a:gd name="T14" fmla="*/ 0 w 1253"/>
                  <a:gd name="T15" fmla="*/ 1185 h 1533"/>
                  <a:gd name="T16" fmla="*/ 0 w 1253"/>
                  <a:gd name="T17" fmla="*/ 1533 h 1533"/>
                  <a:gd name="T18" fmla="*/ 1253 w 1253"/>
                  <a:gd name="T19" fmla="*/ 1533 h 1533"/>
                  <a:gd name="T20" fmla="*/ 1253 w 1253"/>
                  <a:gd name="T21" fmla="*/ 1185 h 1533"/>
                  <a:gd name="T22" fmla="*/ 1253 w 1253"/>
                  <a:gd name="T23" fmla="*/ 1114 h 1533"/>
                  <a:gd name="T24" fmla="*/ 1253 w 1253"/>
                  <a:gd name="T25" fmla="*/ 974 h 1533"/>
                  <a:gd name="T26" fmla="*/ 1253 w 1253"/>
                  <a:gd name="T27" fmla="*/ 836 h 1533"/>
                  <a:gd name="T28" fmla="*/ 1253 w 1253"/>
                  <a:gd name="T29" fmla="*/ 697 h 1533"/>
                  <a:gd name="T30" fmla="*/ 1253 w 1253"/>
                  <a:gd name="T31" fmla="*/ 557 h 1533"/>
                  <a:gd name="T32" fmla="*/ 1253 w 1253"/>
                  <a:gd name="T33" fmla="*/ 418 h 1533"/>
                  <a:gd name="T34" fmla="*/ 1253 w 1253"/>
                  <a:gd name="T35" fmla="*/ 278 h 1533"/>
                  <a:gd name="T36" fmla="*/ 1253 w 1253"/>
                  <a:gd name="T37" fmla="*/ 0 h 1533"/>
                  <a:gd name="T38" fmla="*/ 0 w 1253"/>
                  <a:gd name="T39" fmla="*/ 0 h 1533"/>
                  <a:gd name="T40" fmla="*/ 0 w 1253"/>
                  <a:gd name="T41" fmla="*/ 278 h 1533"/>
                  <a:gd name="T42" fmla="*/ 1113 w 1253"/>
                  <a:gd name="T43" fmla="*/ 1114 h 1533"/>
                  <a:gd name="T44" fmla="*/ 417 w 1253"/>
                  <a:gd name="T45" fmla="*/ 1114 h 1533"/>
                  <a:gd name="T46" fmla="*/ 417 w 1253"/>
                  <a:gd name="T47" fmla="*/ 1254 h 1533"/>
                  <a:gd name="T48" fmla="*/ 1113 w 1253"/>
                  <a:gd name="T49" fmla="*/ 1254 h 1533"/>
                  <a:gd name="T50" fmla="*/ 1113 w 1253"/>
                  <a:gd name="T51" fmla="*/ 1393 h 1533"/>
                  <a:gd name="T52" fmla="*/ 138 w 1253"/>
                  <a:gd name="T53" fmla="*/ 1393 h 1533"/>
                  <a:gd name="T54" fmla="*/ 138 w 1253"/>
                  <a:gd name="T55" fmla="*/ 1254 h 1533"/>
                  <a:gd name="T56" fmla="*/ 277 w 1253"/>
                  <a:gd name="T57" fmla="*/ 1254 h 1533"/>
                  <a:gd name="T58" fmla="*/ 277 w 1253"/>
                  <a:gd name="T59" fmla="*/ 1114 h 1533"/>
                  <a:gd name="T60" fmla="*/ 138 w 1253"/>
                  <a:gd name="T61" fmla="*/ 1114 h 1533"/>
                  <a:gd name="T62" fmla="*/ 138 w 1253"/>
                  <a:gd name="T63" fmla="*/ 974 h 1533"/>
                  <a:gd name="T64" fmla="*/ 1113 w 1253"/>
                  <a:gd name="T65" fmla="*/ 974 h 1533"/>
                  <a:gd name="T66" fmla="*/ 1113 w 1253"/>
                  <a:gd name="T67" fmla="*/ 1114 h 1533"/>
                  <a:gd name="T68" fmla="*/ 1113 w 1253"/>
                  <a:gd name="T69" fmla="*/ 836 h 1533"/>
                  <a:gd name="T70" fmla="*/ 138 w 1253"/>
                  <a:gd name="T71" fmla="*/ 836 h 1533"/>
                  <a:gd name="T72" fmla="*/ 138 w 1253"/>
                  <a:gd name="T73" fmla="*/ 697 h 1533"/>
                  <a:gd name="T74" fmla="*/ 1113 w 1253"/>
                  <a:gd name="T75" fmla="*/ 697 h 1533"/>
                  <a:gd name="T76" fmla="*/ 1113 w 1253"/>
                  <a:gd name="T77" fmla="*/ 836 h 1533"/>
                  <a:gd name="T78" fmla="*/ 1113 w 1253"/>
                  <a:gd name="T79" fmla="*/ 557 h 1533"/>
                  <a:gd name="T80" fmla="*/ 138 w 1253"/>
                  <a:gd name="T81" fmla="*/ 557 h 1533"/>
                  <a:gd name="T82" fmla="*/ 138 w 1253"/>
                  <a:gd name="T83" fmla="*/ 418 h 1533"/>
                  <a:gd name="T84" fmla="*/ 1113 w 1253"/>
                  <a:gd name="T85" fmla="*/ 418 h 1533"/>
                  <a:gd name="T86" fmla="*/ 1113 w 1253"/>
                  <a:gd name="T87" fmla="*/ 557 h 1533"/>
                  <a:gd name="T88" fmla="*/ 138 w 1253"/>
                  <a:gd name="T89" fmla="*/ 138 h 1533"/>
                  <a:gd name="T90" fmla="*/ 1113 w 1253"/>
                  <a:gd name="T91" fmla="*/ 138 h 1533"/>
                  <a:gd name="T92" fmla="*/ 1113 w 1253"/>
                  <a:gd name="T93" fmla="*/ 278 h 1533"/>
                  <a:gd name="T94" fmla="*/ 138 w 1253"/>
                  <a:gd name="T95" fmla="*/ 278 h 1533"/>
                  <a:gd name="T96" fmla="*/ 138 w 1253"/>
                  <a:gd name="T97" fmla="*/ 138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3" h="1533">
                    <a:moveTo>
                      <a:pt x="0" y="278"/>
                    </a:moveTo>
                    <a:lnTo>
                      <a:pt x="0" y="418"/>
                    </a:lnTo>
                    <a:lnTo>
                      <a:pt x="0" y="557"/>
                    </a:lnTo>
                    <a:lnTo>
                      <a:pt x="0" y="697"/>
                    </a:lnTo>
                    <a:lnTo>
                      <a:pt x="0" y="836"/>
                    </a:lnTo>
                    <a:lnTo>
                      <a:pt x="0" y="974"/>
                    </a:lnTo>
                    <a:lnTo>
                      <a:pt x="0" y="1114"/>
                    </a:lnTo>
                    <a:lnTo>
                      <a:pt x="0" y="1185"/>
                    </a:lnTo>
                    <a:lnTo>
                      <a:pt x="0" y="1533"/>
                    </a:lnTo>
                    <a:lnTo>
                      <a:pt x="1253" y="1533"/>
                    </a:lnTo>
                    <a:lnTo>
                      <a:pt x="1253" y="1185"/>
                    </a:lnTo>
                    <a:lnTo>
                      <a:pt x="1253" y="1114"/>
                    </a:lnTo>
                    <a:lnTo>
                      <a:pt x="1253" y="974"/>
                    </a:lnTo>
                    <a:lnTo>
                      <a:pt x="1253" y="836"/>
                    </a:lnTo>
                    <a:lnTo>
                      <a:pt x="1253" y="697"/>
                    </a:lnTo>
                    <a:lnTo>
                      <a:pt x="1253" y="557"/>
                    </a:lnTo>
                    <a:lnTo>
                      <a:pt x="1253" y="418"/>
                    </a:lnTo>
                    <a:lnTo>
                      <a:pt x="1253" y="278"/>
                    </a:lnTo>
                    <a:lnTo>
                      <a:pt x="1253" y="0"/>
                    </a:lnTo>
                    <a:lnTo>
                      <a:pt x="0" y="0"/>
                    </a:lnTo>
                    <a:lnTo>
                      <a:pt x="0" y="278"/>
                    </a:lnTo>
                    <a:close/>
                    <a:moveTo>
                      <a:pt x="1113" y="1114"/>
                    </a:moveTo>
                    <a:lnTo>
                      <a:pt x="417" y="1114"/>
                    </a:lnTo>
                    <a:lnTo>
                      <a:pt x="417" y="1254"/>
                    </a:lnTo>
                    <a:lnTo>
                      <a:pt x="1113" y="1254"/>
                    </a:lnTo>
                    <a:lnTo>
                      <a:pt x="1113" y="1393"/>
                    </a:lnTo>
                    <a:lnTo>
                      <a:pt x="138" y="1393"/>
                    </a:lnTo>
                    <a:lnTo>
                      <a:pt x="138" y="1254"/>
                    </a:lnTo>
                    <a:lnTo>
                      <a:pt x="277" y="1254"/>
                    </a:lnTo>
                    <a:lnTo>
                      <a:pt x="277" y="1114"/>
                    </a:lnTo>
                    <a:lnTo>
                      <a:pt x="138" y="1114"/>
                    </a:lnTo>
                    <a:lnTo>
                      <a:pt x="138" y="974"/>
                    </a:lnTo>
                    <a:lnTo>
                      <a:pt x="1113" y="974"/>
                    </a:lnTo>
                    <a:lnTo>
                      <a:pt x="1113" y="1114"/>
                    </a:lnTo>
                    <a:close/>
                    <a:moveTo>
                      <a:pt x="1113" y="836"/>
                    </a:moveTo>
                    <a:lnTo>
                      <a:pt x="138" y="836"/>
                    </a:lnTo>
                    <a:lnTo>
                      <a:pt x="138" y="697"/>
                    </a:lnTo>
                    <a:lnTo>
                      <a:pt x="1113" y="697"/>
                    </a:lnTo>
                    <a:lnTo>
                      <a:pt x="1113" y="836"/>
                    </a:lnTo>
                    <a:close/>
                    <a:moveTo>
                      <a:pt x="1113" y="557"/>
                    </a:moveTo>
                    <a:lnTo>
                      <a:pt x="138" y="557"/>
                    </a:lnTo>
                    <a:lnTo>
                      <a:pt x="138" y="418"/>
                    </a:lnTo>
                    <a:lnTo>
                      <a:pt x="1113" y="418"/>
                    </a:lnTo>
                    <a:lnTo>
                      <a:pt x="1113" y="557"/>
                    </a:lnTo>
                    <a:close/>
                    <a:moveTo>
                      <a:pt x="138" y="138"/>
                    </a:moveTo>
                    <a:lnTo>
                      <a:pt x="1113" y="138"/>
                    </a:lnTo>
                    <a:lnTo>
                      <a:pt x="1113" y="278"/>
                    </a:lnTo>
                    <a:lnTo>
                      <a:pt x="138" y="278"/>
                    </a:lnTo>
                    <a:lnTo>
                      <a:pt x="13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95"/>
              <p:cNvSpPr>
                <a:spLocks noEditPoints="1"/>
              </p:cNvSpPr>
              <p:nvPr/>
            </p:nvSpPr>
            <p:spPr bwMode="auto">
              <a:xfrm>
                <a:off x="4466" y="2231"/>
                <a:ext cx="1253" cy="2091"/>
              </a:xfrm>
              <a:custGeom>
                <a:avLst/>
                <a:gdLst>
                  <a:gd name="T0" fmla="*/ 0 w 1253"/>
                  <a:gd name="T1" fmla="*/ 419 h 2091"/>
                  <a:gd name="T2" fmla="*/ 0 w 1253"/>
                  <a:gd name="T3" fmla="*/ 627 h 2091"/>
                  <a:gd name="T4" fmla="*/ 0 w 1253"/>
                  <a:gd name="T5" fmla="*/ 976 h 2091"/>
                  <a:gd name="T6" fmla="*/ 0 w 1253"/>
                  <a:gd name="T7" fmla="*/ 1255 h 2091"/>
                  <a:gd name="T8" fmla="*/ 0 w 1253"/>
                  <a:gd name="T9" fmla="*/ 1532 h 2091"/>
                  <a:gd name="T10" fmla="*/ 0 w 1253"/>
                  <a:gd name="T11" fmla="*/ 1812 h 2091"/>
                  <a:gd name="T12" fmla="*/ 1253 w 1253"/>
                  <a:gd name="T13" fmla="*/ 2091 h 2091"/>
                  <a:gd name="T14" fmla="*/ 1253 w 1253"/>
                  <a:gd name="T15" fmla="*/ 1672 h 2091"/>
                  <a:gd name="T16" fmla="*/ 1253 w 1253"/>
                  <a:gd name="T17" fmla="*/ 1394 h 2091"/>
                  <a:gd name="T18" fmla="*/ 1253 w 1253"/>
                  <a:gd name="T19" fmla="*/ 1115 h 2091"/>
                  <a:gd name="T20" fmla="*/ 1253 w 1253"/>
                  <a:gd name="T21" fmla="*/ 836 h 2091"/>
                  <a:gd name="T22" fmla="*/ 1253 w 1253"/>
                  <a:gd name="T23" fmla="*/ 558 h 2091"/>
                  <a:gd name="T24" fmla="*/ 1253 w 1253"/>
                  <a:gd name="T25" fmla="*/ 279 h 2091"/>
                  <a:gd name="T26" fmla="*/ 0 w 1253"/>
                  <a:gd name="T27" fmla="*/ 0 h 2091"/>
                  <a:gd name="T28" fmla="*/ 1113 w 1253"/>
                  <a:gd name="T29" fmla="*/ 1951 h 2091"/>
                  <a:gd name="T30" fmla="*/ 138 w 1253"/>
                  <a:gd name="T31" fmla="*/ 1812 h 2091"/>
                  <a:gd name="T32" fmla="*/ 1113 w 1253"/>
                  <a:gd name="T33" fmla="*/ 1951 h 2091"/>
                  <a:gd name="T34" fmla="*/ 138 w 1253"/>
                  <a:gd name="T35" fmla="*/ 1672 h 2091"/>
                  <a:gd name="T36" fmla="*/ 1113 w 1253"/>
                  <a:gd name="T37" fmla="*/ 1532 h 2091"/>
                  <a:gd name="T38" fmla="*/ 1113 w 1253"/>
                  <a:gd name="T39" fmla="*/ 1394 h 2091"/>
                  <a:gd name="T40" fmla="*/ 138 w 1253"/>
                  <a:gd name="T41" fmla="*/ 1255 h 2091"/>
                  <a:gd name="T42" fmla="*/ 1113 w 1253"/>
                  <a:gd name="T43" fmla="*/ 1394 h 2091"/>
                  <a:gd name="T44" fmla="*/ 138 w 1253"/>
                  <a:gd name="T45" fmla="*/ 1115 h 2091"/>
                  <a:gd name="T46" fmla="*/ 1113 w 1253"/>
                  <a:gd name="T47" fmla="*/ 976 h 2091"/>
                  <a:gd name="T48" fmla="*/ 1113 w 1253"/>
                  <a:gd name="T49" fmla="*/ 558 h 2091"/>
                  <a:gd name="T50" fmla="*/ 974 w 1253"/>
                  <a:gd name="T51" fmla="*/ 696 h 2091"/>
                  <a:gd name="T52" fmla="*/ 1113 w 1253"/>
                  <a:gd name="T53" fmla="*/ 836 h 2091"/>
                  <a:gd name="T54" fmla="*/ 138 w 1253"/>
                  <a:gd name="T55" fmla="*/ 696 h 2091"/>
                  <a:gd name="T56" fmla="*/ 836 w 1253"/>
                  <a:gd name="T57" fmla="*/ 558 h 2091"/>
                  <a:gd name="T58" fmla="*/ 138 w 1253"/>
                  <a:gd name="T59" fmla="*/ 419 h 2091"/>
                  <a:gd name="T60" fmla="*/ 1113 w 1253"/>
                  <a:gd name="T61" fmla="*/ 558 h 2091"/>
                  <a:gd name="T62" fmla="*/ 1113 w 1253"/>
                  <a:gd name="T63" fmla="*/ 139 h 2091"/>
                  <a:gd name="T64" fmla="*/ 138 w 1253"/>
                  <a:gd name="T65" fmla="*/ 279 h 2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3" h="2091">
                    <a:moveTo>
                      <a:pt x="0" y="279"/>
                    </a:moveTo>
                    <a:lnTo>
                      <a:pt x="0" y="419"/>
                    </a:lnTo>
                    <a:lnTo>
                      <a:pt x="0" y="558"/>
                    </a:lnTo>
                    <a:lnTo>
                      <a:pt x="0" y="627"/>
                    </a:lnTo>
                    <a:lnTo>
                      <a:pt x="0" y="836"/>
                    </a:lnTo>
                    <a:lnTo>
                      <a:pt x="0" y="976"/>
                    </a:lnTo>
                    <a:lnTo>
                      <a:pt x="0" y="1115"/>
                    </a:lnTo>
                    <a:lnTo>
                      <a:pt x="0" y="1255"/>
                    </a:lnTo>
                    <a:lnTo>
                      <a:pt x="0" y="1394"/>
                    </a:lnTo>
                    <a:lnTo>
                      <a:pt x="0" y="1532"/>
                    </a:lnTo>
                    <a:lnTo>
                      <a:pt x="0" y="1672"/>
                    </a:lnTo>
                    <a:lnTo>
                      <a:pt x="0" y="1812"/>
                    </a:lnTo>
                    <a:lnTo>
                      <a:pt x="0" y="2091"/>
                    </a:lnTo>
                    <a:lnTo>
                      <a:pt x="1253" y="2091"/>
                    </a:lnTo>
                    <a:lnTo>
                      <a:pt x="1253" y="1812"/>
                    </a:lnTo>
                    <a:lnTo>
                      <a:pt x="1253" y="1672"/>
                    </a:lnTo>
                    <a:lnTo>
                      <a:pt x="1253" y="1532"/>
                    </a:lnTo>
                    <a:lnTo>
                      <a:pt x="1253" y="1394"/>
                    </a:lnTo>
                    <a:lnTo>
                      <a:pt x="1253" y="1255"/>
                    </a:lnTo>
                    <a:lnTo>
                      <a:pt x="1253" y="1115"/>
                    </a:lnTo>
                    <a:lnTo>
                      <a:pt x="1253" y="976"/>
                    </a:lnTo>
                    <a:lnTo>
                      <a:pt x="1253" y="836"/>
                    </a:lnTo>
                    <a:lnTo>
                      <a:pt x="1253" y="627"/>
                    </a:lnTo>
                    <a:lnTo>
                      <a:pt x="1253" y="558"/>
                    </a:lnTo>
                    <a:lnTo>
                      <a:pt x="1253" y="419"/>
                    </a:lnTo>
                    <a:lnTo>
                      <a:pt x="1253" y="279"/>
                    </a:lnTo>
                    <a:lnTo>
                      <a:pt x="1253" y="0"/>
                    </a:lnTo>
                    <a:lnTo>
                      <a:pt x="0" y="0"/>
                    </a:lnTo>
                    <a:lnTo>
                      <a:pt x="0" y="279"/>
                    </a:lnTo>
                    <a:close/>
                    <a:moveTo>
                      <a:pt x="1113" y="1951"/>
                    </a:moveTo>
                    <a:lnTo>
                      <a:pt x="138" y="1951"/>
                    </a:lnTo>
                    <a:lnTo>
                      <a:pt x="138" y="1812"/>
                    </a:lnTo>
                    <a:lnTo>
                      <a:pt x="1113" y="1812"/>
                    </a:lnTo>
                    <a:lnTo>
                      <a:pt x="1113" y="1951"/>
                    </a:lnTo>
                    <a:close/>
                    <a:moveTo>
                      <a:pt x="1113" y="1672"/>
                    </a:moveTo>
                    <a:lnTo>
                      <a:pt x="138" y="1672"/>
                    </a:lnTo>
                    <a:lnTo>
                      <a:pt x="138" y="1532"/>
                    </a:lnTo>
                    <a:lnTo>
                      <a:pt x="1113" y="1532"/>
                    </a:lnTo>
                    <a:lnTo>
                      <a:pt x="1113" y="1672"/>
                    </a:lnTo>
                    <a:close/>
                    <a:moveTo>
                      <a:pt x="1113" y="1394"/>
                    </a:moveTo>
                    <a:lnTo>
                      <a:pt x="138" y="1394"/>
                    </a:lnTo>
                    <a:lnTo>
                      <a:pt x="138" y="1255"/>
                    </a:lnTo>
                    <a:lnTo>
                      <a:pt x="1113" y="1255"/>
                    </a:lnTo>
                    <a:lnTo>
                      <a:pt x="1113" y="1394"/>
                    </a:lnTo>
                    <a:close/>
                    <a:moveTo>
                      <a:pt x="1113" y="1115"/>
                    </a:moveTo>
                    <a:lnTo>
                      <a:pt x="138" y="1115"/>
                    </a:lnTo>
                    <a:lnTo>
                      <a:pt x="138" y="976"/>
                    </a:lnTo>
                    <a:lnTo>
                      <a:pt x="1113" y="976"/>
                    </a:lnTo>
                    <a:lnTo>
                      <a:pt x="1113" y="1115"/>
                    </a:lnTo>
                    <a:close/>
                    <a:moveTo>
                      <a:pt x="1113" y="558"/>
                    </a:moveTo>
                    <a:lnTo>
                      <a:pt x="974" y="558"/>
                    </a:lnTo>
                    <a:lnTo>
                      <a:pt x="974" y="696"/>
                    </a:lnTo>
                    <a:lnTo>
                      <a:pt x="1113" y="696"/>
                    </a:lnTo>
                    <a:lnTo>
                      <a:pt x="1113" y="836"/>
                    </a:lnTo>
                    <a:lnTo>
                      <a:pt x="138" y="836"/>
                    </a:lnTo>
                    <a:lnTo>
                      <a:pt x="138" y="696"/>
                    </a:lnTo>
                    <a:lnTo>
                      <a:pt x="836" y="696"/>
                    </a:lnTo>
                    <a:lnTo>
                      <a:pt x="836" y="558"/>
                    </a:lnTo>
                    <a:lnTo>
                      <a:pt x="138" y="558"/>
                    </a:lnTo>
                    <a:lnTo>
                      <a:pt x="138" y="419"/>
                    </a:lnTo>
                    <a:lnTo>
                      <a:pt x="1113" y="419"/>
                    </a:lnTo>
                    <a:lnTo>
                      <a:pt x="1113" y="558"/>
                    </a:lnTo>
                    <a:close/>
                    <a:moveTo>
                      <a:pt x="138" y="139"/>
                    </a:moveTo>
                    <a:lnTo>
                      <a:pt x="1113" y="139"/>
                    </a:lnTo>
                    <a:lnTo>
                      <a:pt x="1113" y="279"/>
                    </a:lnTo>
                    <a:lnTo>
                      <a:pt x="138" y="279"/>
                    </a:lnTo>
                    <a:lnTo>
                      <a:pt x="138" y="1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96"/>
              <p:cNvSpPr>
                <a:spLocks noEditPoints="1"/>
              </p:cNvSpPr>
              <p:nvPr/>
            </p:nvSpPr>
            <p:spPr bwMode="auto">
              <a:xfrm>
                <a:off x="1678" y="2"/>
                <a:ext cx="4320" cy="3050"/>
              </a:xfrm>
              <a:custGeom>
                <a:avLst/>
                <a:gdLst>
                  <a:gd name="T0" fmla="*/ 1805 w 2382"/>
                  <a:gd name="T1" fmla="*/ 0 h 1682"/>
                  <a:gd name="T2" fmla="*/ 1690 w 2382"/>
                  <a:gd name="T3" fmla="*/ 116 h 1682"/>
                  <a:gd name="T4" fmla="*/ 1805 w 2382"/>
                  <a:gd name="T5" fmla="*/ 231 h 1682"/>
                  <a:gd name="T6" fmla="*/ 1982 w 2382"/>
                  <a:gd name="T7" fmla="*/ 231 h 1682"/>
                  <a:gd name="T8" fmla="*/ 1416 w 2382"/>
                  <a:gd name="T9" fmla="*/ 797 h 1682"/>
                  <a:gd name="T10" fmla="*/ 1112 w 2382"/>
                  <a:gd name="T11" fmla="*/ 606 h 1682"/>
                  <a:gd name="T12" fmla="*/ 963 w 2382"/>
                  <a:gd name="T13" fmla="*/ 723 h 1682"/>
                  <a:gd name="T14" fmla="*/ 999 w 2382"/>
                  <a:gd name="T15" fmla="*/ 538 h 1682"/>
                  <a:gd name="T16" fmla="*/ 500 w 2382"/>
                  <a:gd name="T17" fmla="*/ 39 h 1682"/>
                  <a:gd name="T18" fmla="*/ 0 w 2382"/>
                  <a:gd name="T19" fmla="*/ 538 h 1682"/>
                  <a:gd name="T20" fmla="*/ 500 w 2382"/>
                  <a:gd name="T21" fmla="*/ 1037 h 1682"/>
                  <a:gd name="T22" fmla="*/ 570 w 2382"/>
                  <a:gd name="T23" fmla="*/ 1032 h 1682"/>
                  <a:gd name="T24" fmla="*/ 15 w 2382"/>
                  <a:gd name="T25" fmla="*/ 1468 h 1682"/>
                  <a:gd name="T26" fmla="*/ 63 w 2382"/>
                  <a:gd name="T27" fmla="*/ 1528 h 1682"/>
                  <a:gd name="T28" fmla="*/ 1117 w 2382"/>
                  <a:gd name="T29" fmla="*/ 700 h 1682"/>
                  <a:gd name="T30" fmla="*/ 1427 w 2382"/>
                  <a:gd name="T31" fmla="*/ 894 h 1682"/>
                  <a:gd name="T32" fmla="*/ 2167 w 2382"/>
                  <a:gd name="T33" fmla="*/ 154 h 1682"/>
                  <a:gd name="T34" fmla="*/ 1805 w 2382"/>
                  <a:gd name="T35" fmla="*/ 154 h 1682"/>
                  <a:gd name="T36" fmla="*/ 1767 w 2382"/>
                  <a:gd name="T37" fmla="*/ 116 h 1682"/>
                  <a:gd name="T38" fmla="*/ 1805 w 2382"/>
                  <a:gd name="T39" fmla="*/ 77 h 1682"/>
                  <a:gd name="T40" fmla="*/ 2305 w 2382"/>
                  <a:gd name="T41" fmla="*/ 77 h 1682"/>
                  <a:gd name="T42" fmla="*/ 2305 w 2382"/>
                  <a:gd name="T43" fmla="*/ 577 h 1682"/>
                  <a:gd name="T44" fmla="*/ 2266 w 2382"/>
                  <a:gd name="T45" fmla="*/ 615 h 1682"/>
                  <a:gd name="T46" fmla="*/ 2228 w 2382"/>
                  <a:gd name="T47" fmla="*/ 577 h 1682"/>
                  <a:gd name="T48" fmla="*/ 2228 w 2382"/>
                  <a:gd name="T49" fmla="*/ 253 h 1682"/>
                  <a:gd name="T50" fmla="*/ 1453 w 2382"/>
                  <a:gd name="T51" fmla="*/ 1028 h 1682"/>
                  <a:gd name="T52" fmla="*/ 1110 w 2382"/>
                  <a:gd name="T53" fmla="*/ 838 h 1682"/>
                  <a:gd name="T54" fmla="*/ 130 w 2382"/>
                  <a:gd name="T55" fmla="*/ 1622 h 1682"/>
                  <a:gd name="T56" fmla="*/ 178 w 2382"/>
                  <a:gd name="T57" fmla="*/ 1682 h 1682"/>
                  <a:gd name="T58" fmla="*/ 1118 w 2382"/>
                  <a:gd name="T59" fmla="*/ 930 h 1682"/>
                  <a:gd name="T60" fmla="*/ 1467 w 2382"/>
                  <a:gd name="T61" fmla="*/ 1123 h 1682"/>
                  <a:gd name="T62" fmla="*/ 2151 w 2382"/>
                  <a:gd name="T63" fmla="*/ 439 h 1682"/>
                  <a:gd name="T64" fmla="*/ 2151 w 2382"/>
                  <a:gd name="T65" fmla="*/ 577 h 1682"/>
                  <a:gd name="T66" fmla="*/ 2266 w 2382"/>
                  <a:gd name="T67" fmla="*/ 692 h 1682"/>
                  <a:gd name="T68" fmla="*/ 2382 w 2382"/>
                  <a:gd name="T69" fmla="*/ 577 h 1682"/>
                  <a:gd name="T70" fmla="*/ 2382 w 2382"/>
                  <a:gd name="T71" fmla="*/ 0 h 1682"/>
                  <a:gd name="T72" fmla="*/ 1805 w 2382"/>
                  <a:gd name="T73" fmla="*/ 0 h 1682"/>
                  <a:gd name="T74" fmla="*/ 77 w 2382"/>
                  <a:gd name="T75" fmla="*/ 538 h 1682"/>
                  <a:gd name="T76" fmla="*/ 500 w 2382"/>
                  <a:gd name="T77" fmla="*/ 116 h 1682"/>
                  <a:gd name="T78" fmla="*/ 922 w 2382"/>
                  <a:gd name="T79" fmla="*/ 538 h 1682"/>
                  <a:gd name="T80" fmla="*/ 500 w 2382"/>
                  <a:gd name="T81" fmla="*/ 961 h 1682"/>
                  <a:gd name="T82" fmla="*/ 77 w 2382"/>
                  <a:gd name="T83" fmla="*/ 538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2" h="1682">
                    <a:moveTo>
                      <a:pt x="1805" y="0"/>
                    </a:moveTo>
                    <a:cubicBezTo>
                      <a:pt x="1742" y="0"/>
                      <a:pt x="1690" y="52"/>
                      <a:pt x="1690" y="116"/>
                    </a:cubicBezTo>
                    <a:cubicBezTo>
                      <a:pt x="1690" y="179"/>
                      <a:pt x="1742" y="231"/>
                      <a:pt x="1805" y="231"/>
                    </a:cubicBezTo>
                    <a:cubicBezTo>
                      <a:pt x="1982" y="231"/>
                      <a:pt x="1982" y="231"/>
                      <a:pt x="1982" y="231"/>
                    </a:cubicBezTo>
                    <a:cubicBezTo>
                      <a:pt x="1416" y="797"/>
                      <a:pt x="1416" y="797"/>
                      <a:pt x="1416" y="797"/>
                    </a:cubicBezTo>
                    <a:cubicBezTo>
                      <a:pt x="1112" y="606"/>
                      <a:pt x="1112" y="606"/>
                      <a:pt x="1112" y="606"/>
                    </a:cubicBezTo>
                    <a:cubicBezTo>
                      <a:pt x="963" y="723"/>
                      <a:pt x="963" y="723"/>
                      <a:pt x="963" y="723"/>
                    </a:cubicBezTo>
                    <a:cubicBezTo>
                      <a:pt x="986" y="666"/>
                      <a:pt x="999" y="604"/>
                      <a:pt x="999" y="538"/>
                    </a:cubicBezTo>
                    <a:cubicBezTo>
                      <a:pt x="999" y="263"/>
                      <a:pt x="775" y="39"/>
                      <a:pt x="500" y="39"/>
                    </a:cubicBezTo>
                    <a:cubicBezTo>
                      <a:pt x="224" y="39"/>
                      <a:pt x="0" y="263"/>
                      <a:pt x="0" y="538"/>
                    </a:cubicBezTo>
                    <a:cubicBezTo>
                      <a:pt x="0" y="813"/>
                      <a:pt x="224" y="1037"/>
                      <a:pt x="500" y="1037"/>
                    </a:cubicBezTo>
                    <a:cubicBezTo>
                      <a:pt x="524" y="1037"/>
                      <a:pt x="547" y="1035"/>
                      <a:pt x="570" y="1032"/>
                    </a:cubicBezTo>
                    <a:cubicBezTo>
                      <a:pt x="15" y="1468"/>
                      <a:pt x="15" y="1468"/>
                      <a:pt x="15" y="1468"/>
                    </a:cubicBezTo>
                    <a:cubicBezTo>
                      <a:pt x="63" y="1528"/>
                      <a:pt x="63" y="1528"/>
                      <a:pt x="63" y="1528"/>
                    </a:cubicBezTo>
                    <a:cubicBezTo>
                      <a:pt x="1117" y="700"/>
                      <a:pt x="1117" y="700"/>
                      <a:pt x="1117" y="700"/>
                    </a:cubicBezTo>
                    <a:cubicBezTo>
                      <a:pt x="1427" y="894"/>
                      <a:pt x="1427" y="894"/>
                      <a:pt x="1427" y="894"/>
                    </a:cubicBezTo>
                    <a:cubicBezTo>
                      <a:pt x="2167" y="154"/>
                      <a:pt x="2167" y="154"/>
                      <a:pt x="2167" y="154"/>
                    </a:cubicBezTo>
                    <a:cubicBezTo>
                      <a:pt x="1805" y="154"/>
                      <a:pt x="1805" y="154"/>
                      <a:pt x="1805" y="154"/>
                    </a:cubicBezTo>
                    <a:cubicBezTo>
                      <a:pt x="1784" y="154"/>
                      <a:pt x="1767" y="137"/>
                      <a:pt x="1767" y="116"/>
                    </a:cubicBezTo>
                    <a:cubicBezTo>
                      <a:pt x="1767" y="94"/>
                      <a:pt x="1784" y="77"/>
                      <a:pt x="1805" y="77"/>
                    </a:cubicBezTo>
                    <a:cubicBezTo>
                      <a:pt x="2305" y="77"/>
                      <a:pt x="2305" y="77"/>
                      <a:pt x="2305" y="77"/>
                    </a:cubicBezTo>
                    <a:cubicBezTo>
                      <a:pt x="2305" y="577"/>
                      <a:pt x="2305" y="577"/>
                      <a:pt x="2305" y="577"/>
                    </a:cubicBezTo>
                    <a:cubicBezTo>
                      <a:pt x="2305" y="598"/>
                      <a:pt x="2288" y="615"/>
                      <a:pt x="2266" y="615"/>
                    </a:cubicBezTo>
                    <a:cubicBezTo>
                      <a:pt x="2245" y="615"/>
                      <a:pt x="2228" y="598"/>
                      <a:pt x="2228" y="577"/>
                    </a:cubicBezTo>
                    <a:cubicBezTo>
                      <a:pt x="2228" y="253"/>
                      <a:pt x="2228" y="253"/>
                      <a:pt x="2228" y="253"/>
                    </a:cubicBezTo>
                    <a:cubicBezTo>
                      <a:pt x="1453" y="1028"/>
                      <a:pt x="1453" y="1028"/>
                      <a:pt x="1453" y="1028"/>
                    </a:cubicBezTo>
                    <a:cubicBezTo>
                      <a:pt x="1110" y="838"/>
                      <a:pt x="1110" y="838"/>
                      <a:pt x="1110" y="838"/>
                    </a:cubicBezTo>
                    <a:cubicBezTo>
                      <a:pt x="130" y="1622"/>
                      <a:pt x="130" y="1622"/>
                      <a:pt x="130" y="1622"/>
                    </a:cubicBezTo>
                    <a:cubicBezTo>
                      <a:pt x="178" y="1682"/>
                      <a:pt x="178" y="1682"/>
                      <a:pt x="178" y="1682"/>
                    </a:cubicBezTo>
                    <a:cubicBezTo>
                      <a:pt x="1118" y="930"/>
                      <a:pt x="1118" y="930"/>
                      <a:pt x="1118" y="930"/>
                    </a:cubicBezTo>
                    <a:cubicBezTo>
                      <a:pt x="1467" y="1123"/>
                      <a:pt x="1467" y="1123"/>
                      <a:pt x="1467" y="1123"/>
                    </a:cubicBezTo>
                    <a:cubicBezTo>
                      <a:pt x="2151" y="439"/>
                      <a:pt x="2151" y="439"/>
                      <a:pt x="2151" y="439"/>
                    </a:cubicBezTo>
                    <a:cubicBezTo>
                      <a:pt x="2151" y="577"/>
                      <a:pt x="2151" y="577"/>
                      <a:pt x="2151" y="577"/>
                    </a:cubicBezTo>
                    <a:cubicBezTo>
                      <a:pt x="2151" y="640"/>
                      <a:pt x="2203" y="692"/>
                      <a:pt x="2266" y="692"/>
                    </a:cubicBezTo>
                    <a:cubicBezTo>
                      <a:pt x="2330" y="692"/>
                      <a:pt x="2382" y="640"/>
                      <a:pt x="2382" y="577"/>
                    </a:cubicBezTo>
                    <a:cubicBezTo>
                      <a:pt x="2382" y="0"/>
                      <a:pt x="2382" y="0"/>
                      <a:pt x="2382" y="0"/>
                    </a:cubicBezTo>
                    <a:lnTo>
                      <a:pt x="1805" y="0"/>
                    </a:lnTo>
                    <a:close/>
                    <a:moveTo>
                      <a:pt x="77" y="538"/>
                    </a:moveTo>
                    <a:cubicBezTo>
                      <a:pt x="77" y="305"/>
                      <a:pt x="267" y="116"/>
                      <a:pt x="500" y="116"/>
                    </a:cubicBezTo>
                    <a:cubicBezTo>
                      <a:pt x="733" y="116"/>
                      <a:pt x="922" y="305"/>
                      <a:pt x="922" y="538"/>
                    </a:cubicBezTo>
                    <a:cubicBezTo>
                      <a:pt x="922" y="771"/>
                      <a:pt x="733" y="961"/>
                      <a:pt x="500" y="961"/>
                    </a:cubicBezTo>
                    <a:cubicBezTo>
                      <a:pt x="267" y="961"/>
                      <a:pt x="77" y="771"/>
                      <a:pt x="77"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97"/>
              <p:cNvSpPr>
                <a:spLocks noChangeArrowheads="1"/>
              </p:cNvSpPr>
              <p:nvPr/>
            </p:nvSpPr>
            <p:spPr bwMode="auto">
              <a:xfrm>
                <a:off x="1958" y="909"/>
                <a:ext cx="13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Rectangle 98"/>
              <p:cNvSpPr>
                <a:spLocks noChangeArrowheads="1"/>
              </p:cNvSpPr>
              <p:nvPr/>
            </p:nvSpPr>
            <p:spPr bwMode="auto">
              <a:xfrm>
                <a:off x="3073" y="909"/>
                <a:ext cx="138"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6" name="Rounded Rectangle 115"/>
            <p:cNvSpPr/>
            <p:nvPr/>
          </p:nvSpPr>
          <p:spPr>
            <a:xfrm>
              <a:off x="7540907" y="29435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9643749" y="2819792"/>
            <a:ext cx="1285875" cy="1281075"/>
            <a:chOff x="9378281" y="3003421"/>
            <a:chExt cx="1285875" cy="1281075"/>
          </a:xfrm>
        </p:grpSpPr>
        <p:grpSp>
          <p:nvGrpSpPr>
            <p:cNvPr id="44" name="Group 34"/>
            <p:cNvGrpSpPr>
              <a:grpSpLocks noChangeAspect="1"/>
            </p:cNvGrpSpPr>
            <p:nvPr/>
          </p:nvGrpSpPr>
          <p:grpSpPr bwMode="auto">
            <a:xfrm>
              <a:off x="9601501" y="3143922"/>
              <a:ext cx="839435" cy="841963"/>
              <a:chOff x="1683" y="-7"/>
              <a:chExt cx="4316" cy="4329"/>
            </a:xfrm>
          </p:grpSpPr>
          <p:sp>
            <p:nvSpPr>
              <p:cNvPr id="46" name="Freeform 35"/>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6"/>
              <p:cNvSpPr>
                <a:spLocks/>
              </p:cNvSpPr>
              <p:nvPr/>
            </p:nvSpPr>
            <p:spPr bwMode="auto">
              <a:xfrm>
                <a:off x="1870" y="-7"/>
                <a:ext cx="3764" cy="1888"/>
              </a:xfrm>
              <a:custGeom>
                <a:avLst/>
                <a:gdLst>
                  <a:gd name="T0" fmla="*/ 52 w 2076"/>
                  <a:gd name="T1" fmla="*/ 1041 h 1041"/>
                  <a:gd name="T2" fmla="*/ 0 w 2076"/>
                  <a:gd name="T3" fmla="*/ 989 h 1041"/>
                  <a:gd name="T4" fmla="*/ 15 w 2076"/>
                  <a:gd name="T5" fmla="*/ 953 h 1041"/>
                  <a:gd name="T6" fmla="*/ 429 w 2076"/>
                  <a:gd name="T7" fmla="*/ 539 h 1041"/>
                  <a:gd name="T8" fmla="*/ 503 w 2076"/>
                  <a:gd name="T9" fmla="*/ 539 h 1041"/>
                  <a:gd name="T10" fmla="*/ 673 w 2076"/>
                  <a:gd name="T11" fmla="*/ 709 h 1041"/>
                  <a:gd name="T12" fmla="*/ 1154 w 2076"/>
                  <a:gd name="T13" fmla="*/ 228 h 1041"/>
                  <a:gd name="T14" fmla="*/ 1227 w 2076"/>
                  <a:gd name="T15" fmla="*/ 228 h 1041"/>
                  <a:gd name="T16" fmla="*/ 1501 w 2076"/>
                  <a:gd name="T17" fmla="*/ 502 h 1041"/>
                  <a:gd name="T18" fmla="*/ 1982 w 2076"/>
                  <a:gd name="T19" fmla="*/ 21 h 1041"/>
                  <a:gd name="T20" fmla="*/ 2055 w 2076"/>
                  <a:gd name="T21" fmla="*/ 20 h 1041"/>
                  <a:gd name="T22" fmla="*/ 2056 w 2076"/>
                  <a:gd name="T23" fmla="*/ 93 h 1041"/>
                  <a:gd name="T24" fmla="*/ 2055 w 2076"/>
                  <a:gd name="T25" fmla="*/ 94 h 1041"/>
                  <a:gd name="T26" fmla="*/ 1538 w 2076"/>
                  <a:gd name="T27" fmla="*/ 612 h 1041"/>
                  <a:gd name="T28" fmla="*/ 1464 w 2076"/>
                  <a:gd name="T29" fmla="*/ 612 h 1041"/>
                  <a:gd name="T30" fmla="*/ 1190 w 2076"/>
                  <a:gd name="T31" fmla="*/ 338 h 1041"/>
                  <a:gd name="T32" fmla="*/ 710 w 2076"/>
                  <a:gd name="T33" fmla="*/ 819 h 1041"/>
                  <a:gd name="T34" fmla="*/ 636 w 2076"/>
                  <a:gd name="T35" fmla="*/ 819 h 1041"/>
                  <a:gd name="T36" fmla="*/ 466 w 2076"/>
                  <a:gd name="T37" fmla="*/ 649 h 1041"/>
                  <a:gd name="T38" fmla="*/ 89 w 2076"/>
                  <a:gd name="T39" fmla="*/ 1026 h 1041"/>
                  <a:gd name="T40" fmla="*/ 52 w 2076"/>
                  <a:gd name="T41" fmla="*/ 1041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6" h="1041">
                    <a:moveTo>
                      <a:pt x="52" y="1041"/>
                    </a:moveTo>
                    <a:cubicBezTo>
                      <a:pt x="23" y="1041"/>
                      <a:pt x="0" y="1018"/>
                      <a:pt x="0" y="989"/>
                    </a:cubicBezTo>
                    <a:cubicBezTo>
                      <a:pt x="0" y="976"/>
                      <a:pt x="6" y="962"/>
                      <a:pt x="15" y="953"/>
                    </a:cubicBezTo>
                    <a:cubicBezTo>
                      <a:pt x="429" y="539"/>
                      <a:pt x="429" y="539"/>
                      <a:pt x="429" y="539"/>
                    </a:cubicBezTo>
                    <a:cubicBezTo>
                      <a:pt x="450" y="519"/>
                      <a:pt x="482" y="519"/>
                      <a:pt x="503" y="539"/>
                    </a:cubicBezTo>
                    <a:cubicBezTo>
                      <a:pt x="673" y="709"/>
                      <a:pt x="673" y="709"/>
                      <a:pt x="673" y="709"/>
                    </a:cubicBezTo>
                    <a:cubicBezTo>
                      <a:pt x="1154" y="228"/>
                      <a:pt x="1154" y="228"/>
                      <a:pt x="1154" y="228"/>
                    </a:cubicBezTo>
                    <a:cubicBezTo>
                      <a:pt x="1174" y="208"/>
                      <a:pt x="1207" y="208"/>
                      <a:pt x="1227" y="228"/>
                    </a:cubicBezTo>
                    <a:cubicBezTo>
                      <a:pt x="1501" y="502"/>
                      <a:pt x="1501" y="502"/>
                      <a:pt x="1501" y="502"/>
                    </a:cubicBezTo>
                    <a:cubicBezTo>
                      <a:pt x="1982" y="21"/>
                      <a:pt x="1982" y="21"/>
                      <a:pt x="1982" y="21"/>
                    </a:cubicBezTo>
                    <a:cubicBezTo>
                      <a:pt x="2002" y="1"/>
                      <a:pt x="2034" y="0"/>
                      <a:pt x="2055" y="20"/>
                    </a:cubicBezTo>
                    <a:cubicBezTo>
                      <a:pt x="2076" y="40"/>
                      <a:pt x="2076" y="73"/>
                      <a:pt x="2056" y="93"/>
                    </a:cubicBezTo>
                    <a:cubicBezTo>
                      <a:pt x="2056" y="94"/>
                      <a:pt x="2055" y="94"/>
                      <a:pt x="2055" y="94"/>
                    </a:cubicBezTo>
                    <a:cubicBezTo>
                      <a:pt x="1538" y="612"/>
                      <a:pt x="1538" y="612"/>
                      <a:pt x="1538" y="612"/>
                    </a:cubicBezTo>
                    <a:cubicBezTo>
                      <a:pt x="1517" y="632"/>
                      <a:pt x="1485" y="632"/>
                      <a:pt x="1464" y="612"/>
                    </a:cubicBezTo>
                    <a:cubicBezTo>
                      <a:pt x="1190" y="338"/>
                      <a:pt x="1190" y="338"/>
                      <a:pt x="1190" y="338"/>
                    </a:cubicBezTo>
                    <a:cubicBezTo>
                      <a:pt x="710" y="819"/>
                      <a:pt x="710" y="819"/>
                      <a:pt x="710" y="819"/>
                    </a:cubicBezTo>
                    <a:cubicBezTo>
                      <a:pt x="689" y="839"/>
                      <a:pt x="657" y="839"/>
                      <a:pt x="636" y="819"/>
                    </a:cubicBezTo>
                    <a:cubicBezTo>
                      <a:pt x="466" y="649"/>
                      <a:pt x="466" y="649"/>
                      <a:pt x="466" y="649"/>
                    </a:cubicBezTo>
                    <a:cubicBezTo>
                      <a:pt x="89" y="1026"/>
                      <a:pt x="89" y="1026"/>
                      <a:pt x="89" y="1026"/>
                    </a:cubicBezTo>
                    <a:cubicBezTo>
                      <a:pt x="79" y="1036"/>
                      <a:pt x="66" y="1041"/>
                      <a:pt x="52" y="1041"/>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7"/>
              <p:cNvSpPr>
                <a:spLocks/>
              </p:cNvSpPr>
              <p:nvPr/>
            </p:nvSpPr>
            <p:spPr bwMode="auto">
              <a:xfrm>
                <a:off x="1870" y="2436"/>
                <a:ext cx="3761" cy="1886"/>
              </a:xfrm>
              <a:custGeom>
                <a:avLst/>
                <a:gdLst>
                  <a:gd name="T0" fmla="*/ 52 w 2074"/>
                  <a:gd name="T1" fmla="*/ 1040 h 1040"/>
                  <a:gd name="T2" fmla="*/ 0 w 2074"/>
                  <a:gd name="T3" fmla="*/ 988 h 1040"/>
                  <a:gd name="T4" fmla="*/ 15 w 2074"/>
                  <a:gd name="T5" fmla="*/ 951 h 1040"/>
                  <a:gd name="T6" fmla="*/ 429 w 2074"/>
                  <a:gd name="T7" fmla="*/ 537 h 1040"/>
                  <a:gd name="T8" fmla="*/ 503 w 2074"/>
                  <a:gd name="T9" fmla="*/ 537 h 1040"/>
                  <a:gd name="T10" fmla="*/ 673 w 2074"/>
                  <a:gd name="T11" fmla="*/ 708 h 1040"/>
                  <a:gd name="T12" fmla="*/ 1154 w 2074"/>
                  <a:gd name="T13" fmla="*/ 227 h 1040"/>
                  <a:gd name="T14" fmla="*/ 1227 w 2074"/>
                  <a:gd name="T15" fmla="*/ 227 h 1040"/>
                  <a:gd name="T16" fmla="*/ 1501 w 2074"/>
                  <a:gd name="T17" fmla="*/ 501 h 1040"/>
                  <a:gd name="T18" fmla="*/ 1982 w 2074"/>
                  <a:gd name="T19" fmla="*/ 20 h 1040"/>
                  <a:gd name="T20" fmla="*/ 2055 w 2074"/>
                  <a:gd name="T21" fmla="*/ 21 h 1040"/>
                  <a:gd name="T22" fmla="*/ 2055 w 2074"/>
                  <a:gd name="T23" fmla="*/ 93 h 1040"/>
                  <a:gd name="T24" fmla="*/ 1538 w 2074"/>
                  <a:gd name="T25" fmla="*/ 610 h 1040"/>
                  <a:gd name="T26" fmla="*/ 1464 w 2074"/>
                  <a:gd name="T27" fmla="*/ 610 h 1040"/>
                  <a:gd name="T28" fmla="*/ 1190 w 2074"/>
                  <a:gd name="T29" fmla="*/ 337 h 1040"/>
                  <a:gd name="T30" fmla="*/ 710 w 2074"/>
                  <a:gd name="T31" fmla="*/ 817 h 1040"/>
                  <a:gd name="T32" fmla="*/ 636 w 2074"/>
                  <a:gd name="T33" fmla="*/ 817 h 1040"/>
                  <a:gd name="T34" fmla="*/ 466 w 2074"/>
                  <a:gd name="T35" fmla="*/ 647 h 1040"/>
                  <a:gd name="T36" fmla="*/ 89 w 2074"/>
                  <a:gd name="T37" fmla="*/ 1024 h 1040"/>
                  <a:gd name="T38" fmla="*/ 52 w 2074"/>
                  <a:gd name="T39" fmla="*/ 1040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4" h="1040">
                    <a:moveTo>
                      <a:pt x="52" y="1040"/>
                    </a:moveTo>
                    <a:cubicBezTo>
                      <a:pt x="23" y="1040"/>
                      <a:pt x="0" y="1016"/>
                      <a:pt x="0" y="988"/>
                    </a:cubicBezTo>
                    <a:cubicBezTo>
                      <a:pt x="0" y="974"/>
                      <a:pt x="6" y="961"/>
                      <a:pt x="15" y="951"/>
                    </a:cubicBezTo>
                    <a:cubicBezTo>
                      <a:pt x="429" y="537"/>
                      <a:pt x="429" y="537"/>
                      <a:pt x="429" y="537"/>
                    </a:cubicBezTo>
                    <a:cubicBezTo>
                      <a:pt x="450" y="517"/>
                      <a:pt x="482" y="517"/>
                      <a:pt x="503" y="537"/>
                    </a:cubicBezTo>
                    <a:cubicBezTo>
                      <a:pt x="673" y="708"/>
                      <a:pt x="673" y="708"/>
                      <a:pt x="673" y="708"/>
                    </a:cubicBezTo>
                    <a:cubicBezTo>
                      <a:pt x="1154" y="227"/>
                      <a:pt x="1154" y="227"/>
                      <a:pt x="1154" y="227"/>
                    </a:cubicBezTo>
                    <a:cubicBezTo>
                      <a:pt x="1174" y="207"/>
                      <a:pt x="1207" y="207"/>
                      <a:pt x="1227" y="227"/>
                    </a:cubicBezTo>
                    <a:cubicBezTo>
                      <a:pt x="1501" y="501"/>
                      <a:pt x="1501" y="501"/>
                      <a:pt x="1501" y="501"/>
                    </a:cubicBezTo>
                    <a:cubicBezTo>
                      <a:pt x="1982" y="20"/>
                      <a:pt x="1982" y="20"/>
                      <a:pt x="1982" y="20"/>
                    </a:cubicBezTo>
                    <a:cubicBezTo>
                      <a:pt x="2002" y="0"/>
                      <a:pt x="2035" y="1"/>
                      <a:pt x="2055" y="21"/>
                    </a:cubicBezTo>
                    <a:cubicBezTo>
                      <a:pt x="2074" y="41"/>
                      <a:pt x="2074" y="73"/>
                      <a:pt x="2055" y="93"/>
                    </a:cubicBezTo>
                    <a:cubicBezTo>
                      <a:pt x="1538" y="610"/>
                      <a:pt x="1538" y="610"/>
                      <a:pt x="1538" y="610"/>
                    </a:cubicBezTo>
                    <a:cubicBezTo>
                      <a:pt x="1517" y="631"/>
                      <a:pt x="1485" y="631"/>
                      <a:pt x="1464" y="610"/>
                    </a:cubicBezTo>
                    <a:cubicBezTo>
                      <a:pt x="1190" y="337"/>
                      <a:pt x="1190" y="337"/>
                      <a:pt x="1190" y="337"/>
                    </a:cubicBezTo>
                    <a:cubicBezTo>
                      <a:pt x="710" y="817"/>
                      <a:pt x="710" y="817"/>
                      <a:pt x="710" y="817"/>
                    </a:cubicBezTo>
                    <a:cubicBezTo>
                      <a:pt x="689" y="838"/>
                      <a:pt x="657" y="838"/>
                      <a:pt x="636" y="817"/>
                    </a:cubicBezTo>
                    <a:cubicBezTo>
                      <a:pt x="466" y="647"/>
                      <a:pt x="466" y="647"/>
                      <a:pt x="466" y="647"/>
                    </a:cubicBezTo>
                    <a:cubicBezTo>
                      <a:pt x="89" y="1024"/>
                      <a:pt x="89" y="1024"/>
                      <a:pt x="89" y="1024"/>
                    </a:cubicBezTo>
                    <a:cubicBezTo>
                      <a:pt x="79" y="1034"/>
                      <a:pt x="66" y="1040"/>
                      <a:pt x="52" y="1040"/>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8"/>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7" name="Rounded Rectangle 116"/>
            <p:cNvSpPr/>
            <p:nvPr/>
          </p:nvSpPr>
          <p:spPr>
            <a:xfrm>
              <a:off x="9378281" y="300342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p:cNvGrpSpPr/>
          <p:nvPr/>
        </p:nvGrpSpPr>
        <p:grpSpPr>
          <a:xfrm>
            <a:off x="5737857" y="4523354"/>
            <a:ext cx="1285875" cy="1281075"/>
            <a:chOff x="5536743" y="4944233"/>
            <a:chExt cx="1285875" cy="1281075"/>
          </a:xfrm>
        </p:grpSpPr>
        <p:grpSp>
          <p:nvGrpSpPr>
            <p:cNvPr id="37" name="Group 27"/>
            <p:cNvGrpSpPr>
              <a:grpSpLocks noChangeAspect="1"/>
            </p:cNvGrpSpPr>
            <p:nvPr/>
          </p:nvGrpSpPr>
          <p:grpSpPr bwMode="auto">
            <a:xfrm flipH="1">
              <a:off x="5792136" y="5228780"/>
              <a:ext cx="775088" cy="686742"/>
              <a:chOff x="1399" y="-2"/>
              <a:chExt cx="4878" cy="4322"/>
            </a:xfrm>
          </p:grpSpPr>
          <p:sp>
            <p:nvSpPr>
              <p:cNvPr id="39" name="Freeform 28"/>
              <p:cNvSpPr>
                <a:spLocks noEditPoints="1"/>
              </p:cNvSpPr>
              <p:nvPr/>
            </p:nvSpPr>
            <p:spPr bwMode="auto">
              <a:xfrm>
                <a:off x="1399" y="-2"/>
                <a:ext cx="4878" cy="4322"/>
              </a:xfrm>
              <a:custGeom>
                <a:avLst/>
                <a:gdLst>
                  <a:gd name="T0" fmla="*/ 2186 w 2382"/>
                  <a:gd name="T1" fmla="*/ 1719 h 2110"/>
                  <a:gd name="T2" fmla="*/ 1995 w 2382"/>
                  <a:gd name="T3" fmla="*/ 1872 h 2110"/>
                  <a:gd name="T4" fmla="*/ 844 w 2382"/>
                  <a:gd name="T5" fmla="*/ 1872 h 2110"/>
                  <a:gd name="T6" fmla="*/ 731 w 2382"/>
                  <a:gd name="T7" fmla="*/ 1735 h 2110"/>
                  <a:gd name="T8" fmla="*/ 992 w 2382"/>
                  <a:gd name="T9" fmla="*/ 1421 h 2110"/>
                  <a:gd name="T10" fmla="*/ 2118 w 2382"/>
                  <a:gd name="T11" fmla="*/ 1421 h 2110"/>
                  <a:gd name="T12" fmla="*/ 2160 w 2382"/>
                  <a:gd name="T13" fmla="*/ 1384 h 2110"/>
                  <a:gd name="T14" fmla="*/ 2301 w 2382"/>
                  <a:gd name="T15" fmla="*/ 372 h 2110"/>
                  <a:gd name="T16" fmla="*/ 2290 w 2382"/>
                  <a:gd name="T17" fmla="*/ 338 h 2110"/>
                  <a:gd name="T18" fmla="*/ 2258 w 2382"/>
                  <a:gd name="T19" fmla="*/ 324 h 2110"/>
                  <a:gd name="T20" fmla="*/ 451 w 2382"/>
                  <a:gd name="T21" fmla="*/ 324 h 2110"/>
                  <a:gd name="T22" fmla="*/ 409 w 2382"/>
                  <a:gd name="T23" fmla="*/ 36 h 2110"/>
                  <a:gd name="T24" fmla="*/ 367 w 2382"/>
                  <a:gd name="T25" fmla="*/ 0 h 2110"/>
                  <a:gd name="T26" fmla="*/ 43 w 2382"/>
                  <a:gd name="T27" fmla="*/ 0 h 2110"/>
                  <a:gd name="T28" fmla="*/ 0 w 2382"/>
                  <a:gd name="T29" fmla="*/ 42 h 2110"/>
                  <a:gd name="T30" fmla="*/ 43 w 2382"/>
                  <a:gd name="T31" fmla="*/ 85 h 2110"/>
                  <a:gd name="T32" fmla="*/ 330 w 2382"/>
                  <a:gd name="T33" fmla="*/ 85 h 2110"/>
                  <a:gd name="T34" fmla="*/ 372 w 2382"/>
                  <a:gd name="T35" fmla="*/ 372 h 2110"/>
                  <a:gd name="T36" fmla="*/ 372 w 2382"/>
                  <a:gd name="T37" fmla="*/ 372 h 2110"/>
                  <a:gd name="T38" fmla="*/ 513 w 2382"/>
                  <a:gd name="T39" fmla="*/ 1384 h 2110"/>
                  <a:gd name="T40" fmla="*/ 555 w 2382"/>
                  <a:gd name="T41" fmla="*/ 1421 h 2110"/>
                  <a:gd name="T42" fmla="*/ 881 w 2382"/>
                  <a:gd name="T43" fmla="*/ 1421 h 2110"/>
                  <a:gd name="T44" fmla="*/ 632 w 2382"/>
                  <a:gd name="T45" fmla="*/ 1720 h 2110"/>
                  <a:gd name="T46" fmla="*/ 458 w 2382"/>
                  <a:gd name="T47" fmla="*/ 1915 h 2110"/>
                  <a:gd name="T48" fmla="*/ 653 w 2382"/>
                  <a:gd name="T49" fmla="*/ 2110 h 2110"/>
                  <a:gd name="T50" fmla="*/ 844 w 2382"/>
                  <a:gd name="T51" fmla="*/ 1957 h 2110"/>
                  <a:gd name="T52" fmla="*/ 1995 w 2382"/>
                  <a:gd name="T53" fmla="*/ 1957 h 2110"/>
                  <a:gd name="T54" fmla="*/ 2186 w 2382"/>
                  <a:gd name="T55" fmla="*/ 2110 h 2110"/>
                  <a:gd name="T56" fmla="*/ 2382 w 2382"/>
                  <a:gd name="T57" fmla="*/ 1915 h 2110"/>
                  <a:gd name="T58" fmla="*/ 2186 w 2382"/>
                  <a:gd name="T59" fmla="*/ 1719 h 2110"/>
                  <a:gd name="T60" fmla="*/ 592 w 2382"/>
                  <a:gd name="T61" fmla="*/ 1336 h 2110"/>
                  <a:gd name="T62" fmla="*/ 463 w 2382"/>
                  <a:gd name="T63" fmla="*/ 409 h 2110"/>
                  <a:gd name="T64" fmla="*/ 2210 w 2382"/>
                  <a:gd name="T65" fmla="*/ 409 h 2110"/>
                  <a:gd name="T66" fmla="*/ 2081 w 2382"/>
                  <a:gd name="T67" fmla="*/ 1336 h 2110"/>
                  <a:gd name="T68" fmla="*/ 592 w 2382"/>
                  <a:gd name="T69" fmla="*/ 1336 h 2110"/>
                  <a:gd name="T70" fmla="*/ 653 w 2382"/>
                  <a:gd name="T71" fmla="*/ 2025 h 2110"/>
                  <a:gd name="T72" fmla="*/ 543 w 2382"/>
                  <a:gd name="T73" fmla="*/ 1915 h 2110"/>
                  <a:gd name="T74" fmla="*/ 653 w 2382"/>
                  <a:gd name="T75" fmla="*/ 1804 h 2110"/>
                  <a:gd name="T76" fmla="*/ 764 w 2382"/>
                  <a:gd name="T77" fmla="*/ 1915 h 2110"/>
                  <a:gd name="T78" fmla="*/ 653 w 2382"/>
                  <a:gd name="T79" fmla="*/ 2025 h 2110"/>
                  <a:gd name="T80" fmla="*/ 2186 w 2382"/>
                  <a:gd name="T81" fmla="*/ 2025 h 2110"/>
                  <a:gd name="T82" fmla="*/ 2076 w 2382"/>
                  <a:gd name="T83" fmla="*/ 1915 h 2110"/>
                  <a:gd name="T84" fmla="*/ 2186 w 2382"/>
                  <a:gd name="T85" fmla="*/ 1804 h 2110"/>
                  <a:gd name="T86" fmla="*/ 2297 w 2382"/>
                  <a:gd name="T87" fmla="*/ 1915 h 2110"/>
                  <a:gd name="T88" fmla="*/ 2186 w 2382"/>
                  <a:gd name="T89" fmla="*/ 2025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82" h="2110">
                    <a:moveTo>
                      <a:pt x="2186" y="1719"/>
                    </a:moveTo>
                    <a:cubicBezTo>
                      <a:pt x="2093" y="1719"/>
                      <a:pt x="2015" y="1785"/>
                      <a:pt x="1995" y="1872"/>
                    </a:cubicBezTo>
                    <a:cubicBezTo>
                      <a:pt x="844" y="1872"/>
                      <a:pt x="844" y="1872"/>
                      <a:pt x="844" y="1872"/>
                    </a:cubicBezTo>
                    <a:cubicBezTo>
                      <a:pt x="830" y="1810"/>
                      <a:pt x="787" y="1760"/>
                      <a:pt x="731" y="1735"/>
                    </a:cubicBezTo>
                    <a:cubicBezTo>
                      <a:pt x="992" y="1421"/>
                      <a:pt x="992" y="1421"/>
                      <a:pt x="992" y="1421"/>
                    </a:cubicBezTo>
                    <a:cubicBezTo>
                      <a:pt x="2118" y="1421"/>
                      <a:pt x="2118" y="1421"/>
                      <a:pt x="2118" y="1421"/>
                    </a:cubicBezTo>
                    <a:cubicBezTo>
                      <a:pt x="2139" y="1421"/>
                      <a:pt x="2157" y="1405"/>
                      <a:pt x="2160" y="1384"/>
                    </a:cubicBezTo>
                    <a:cubicBezTo>
                      <a:pt x="2301" y="372"/>
                      <a:pt x="2301" y="372"/>
                      <a:pt x="2301" y="372"/>
                    </a:cubicBezTo>
                    <a:cubicBezTo>
                      <a:pt x="2302" y="360"/>
                      <a:pt x="2299" y="347"/>
                      <a:pt x="2290" y="338"/>
                    </a:cubicBezTo>
                    <a:cubicBezTo>
                      <a:pt x="2282" y="329"/>
                      <a:pt x="2271" y="324"/>
                      <a:pt x="2258" y="324"/>
                    </a:cubicBezTo>
                    <a:cubicBezTo>
                      <a:pt x="451" y="324"/>
                      <a:pt x="451" y="324"/>
                      <a:pt x="451" y="324"/>
                    </a:cubicBezTo>
                    <a:cubicBezTo>
                      <a:pt x="409" y="36"/>
                      <a:pt x="409" y="36"/>
                      <a:pt x="409" y="36"/>
                    </a:cubicBezTo>
                    <a:cubicBezTo>
                      <a:pt x="406" y="15"/>
                      <a:pt x="388" y="0"/>
                      <a:pt x="367" y="0"/>
                    </a:cubicBezTo>
                    <a:cubicBezTo>
                      <a:pt x="43" y="0"/>
                      <a:pt x="43" y="0"/>
                      <a:pt x="43" y="0"/>
                    </a:cubicBezTo>
                    <a:cubicBezTo>
                      <a:pt x="19" y="0"/>
                      <a:pt x="0" y="19"/>
                      <a:pt x="0" y="42"/>
                    </a:cubicBezTo>
                    <a:cubicBezTo>
                      <a:pt x="0" y="66"/>
                      <a:pt x="19" y="85"/>
                      <a:pt x="43" y="85"/>
                    </a:cubicBezTo>
                    <a:cubicBezTo>
                      <a:pt x="330" y="85"/>
                      <a:pt x="330" y="85"/>
                      <a:pt x="330" y="85"/>
                    </a:cubicBezTo>
                    <a:cubicBezTo>
                      <a:pt x="372" y="372"/>
                      <a:pt x="372" y="372"/>
                      <a:pt x="372" y="372"/>
                    </a:cubicBezTo>
                    <a:cubicBezTo>
                      <a:pt x="372" y="372"/>
                      <a:pt x="372" y="372"/>
                      <a:pt x="372" y="372"/>
                    </a:cubicBezTo>
                    <a:cubicBezTo>
                      <a:pt x="513" y="1384"/>
                      <a:pt x="513" y="1384"/>
                      <a:pt x="513" y="1384"/>
                    </a:cubicBezTo>
                    <a:cubicBezTo>
                      <a:pt x="516" y="1405"/>
                      <a:pt x="534" y="1421"/>
                      <a:pt x="555" y="1421"/>
                    </a:cubicBezTo>
                    <a:cubicBezTo>
                      <a:pt x="881" y="1421"/>
                      <a:pt x="881" y="1421"/>
                      <a:pt x="881" y="1421"/>
                    </a:cubicBezTo>
                    <a:cubicBezTo>
                      <a:pt x="632" y="1720"/>
                      <a:pt x="632" y="1720"/>
                      <a:pt x="632" y="1720"/>
                    </a:cubicBezTo>
                    <a:cubicBezTo>
                      <a:pt x="534" y="1731"/>
                      <a:pt x="458" y="1814"/>
                      <a:pt x="458" y="1915"/>
                    </a:cubicBezTo>
                    <a:cubicBezTo>
                      <a:pt x="458" y="2022"/>
                      <a:pt x="545" y="2110"/>
                      <a:pt x="653" y="2110"/>
                    </a:cubicBezTo>
                    <a:cubicBezTo>
                      <a:pt x="746" y="2110"/>
                      <a:pt x="824" y="2045"/>
                      <a:pt x="844" y="1957"/>
                    </a:cubicBezTo>
                    <a:cubicBezTo>
                      <a:pt x="1995" y="1957"/>
                      <a:pt x="1995" y="1957"/>
                      <a:pt x="1995" y="1957"/>
                    </a:cubicBezTo>
                    <a:cubicBezTo>
                      <a:pt x="2015" y="2045"/>
                      <a:pt x="2093" y="2110"/>
                      <a:pt x="2186" y="2110"/>
                    </a:cubicBezTo>
                    <a:cubicBezTo>
                      <a:pt x="2294" y="2110"/>
                      <a:pt x="2382" y="2022"/>
                      <a:pt x="2382" y="1915"/>
                    </a:cubicBezTo>
                    <a:cubicBezTo>
                      <a:pt x="2382" y="1807"/>
                      <a:pt x="2294" y="1719"/>
                      <a:pt x="2186" y="1719"/>
                    </a:cubicBezTo>
                    <a:close/>
                    <a:moveTo>
                      <a:pt x="592" y="1336"/>
                    </a:moveTo>
                    <a:cubicBezTo>
                      <a:pt x="463" y="409"/>
                      <a:pt x="463" y="409"/>
                      <a:pt x="463" y="409"/>
                    </a:cubicBezTo>
                    <a:cubicBezTo>
                      <a:pt x="2210" y="409"/>
                      <a:pt x="2210" y="409"/>
                      <a:pt x="2210" y="409"/>
                    </a:cubicBezTo>
                    <a:cubicBezTo>
                      <a:pt x="2081" y="1336"/>
                      <a:pt x="2081" y="1336"/>
                      <a:pt x="2081" y="1336"/>
                    </a:cubicBezTo>
                    <a:lnTo>
                      <a:pt x="592" y="1336"/>
                    </a:lnTo>
                    <a:close/>
                    <a:moveTo>
                      <a:pt x="653" y="2025"/>
                    </a:moveTo>
                    <a:cubicBezTo>
                      <a:pt x="592" y="2025"/>
                      <a:pt x="543" y="1976"/>
                      <a:pt x="543" y="1915"/>
                    </a:cubicBezTo>
                    <a:cubicBezTo>
                      <a:pt x="543" y="1854"/>
                      <a:pt x="592" y="1804"/>
                      <a:pt x="653" y="1804"/>
                    </a:cubicBezTo>
                    <a:cubicBezTo>
                      <a:pt x="714" y="1804"/>
                      <a:pt x="764" y="1854"/>
                      <a:pt x="764" y="1915"/>
                    </a:cubicBezTo>
                    <a:cubicBezTo>
                      <a:pt x="764" y="1976"/>
                      <a:pt x="714" y="2025"/>
                      <a:pt x="653" y="2025"/>
                    </a:cubicBezTo>
                    <a:close/>
                    <a:moveTo>
                      <a:pt x="2186" y="2025"/>
                    </a:moveTo>
                    <a:cubicBezTo>
                      <a:pt x="2125" y="2025"/>
                      <a:pt x="2076" y="1976"/>
                      <a:pt x="2076" y="1915"/>
                    </a:cubicBezTo>
                    <a:cubicBezTo>
                      <a:pt x="2076" y="1854"/>
                      <a:pt x="2125" y="1804"/>
                      <a:pt x="2186" y="1804"/>
                    </a:cubicBezTo>
                    <a:cubicBezTo>
                      <a:pt x="2247" y="1804"/>
                      <a:pt x="2297" y="1854"/>
                      <a:pt x="2297" y="1915"/>
                    </a:cubicBezTo>
                    <a:cubicBezTo>
                      <a:pt x="2297" y="1976"/>
                      <a:pt x="2247" y="2025"/>
                      <a:pt x="2186" y="202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9"/>
              <p:cNvSpPr>
                <a:spLocks noEditPoints="1"/>
              </p:cNvSpPr>
              <p:nvPr/>
            </p:nvSpPr>
            <p:spPr bwMode="auto">
              <a:xfrm>
                <a:off x="3353" y="1002"/>
                <a:ext cx="770" cy="770"/>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0 h 376"/>
                  <a:gd name="T12" fmla="*/ 85 w 376"/>
                  <a:gd name="T13" fmla="*/ 188 h 376"/>
                  <a:gd name="T14" fmla="*/ 188 w 376"/>
                  <a:gd name="T15" fmla="*/ 85 h 376"/>
                  <a:gd name="T16" fmla="*/ 290 w 376"/>
                  <a:gd name="T17" fmla="*/ 188 h 376"/>
                  <a:gd name="T18" fmla="*/ 188 w 376"/>
                  <a:gd name="T19" fmla="*/ 29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0"/>
                    </a:moveTo>
                    <a:cubicBezTo>
                      <a:pt x="131" y="290"/>
                      <a:pt x="85" y="244"/>
                      <a:pt x="85" y="188"/>
                    </a:cubicBezTo>
                    <a:cubicBezTo>
                      <a:pt x="85" y="131"/>
                      <a:pt x="131" y="85"/>
                      <a:pt x="188" y="85"/>
                    </a:cubicBezTo>
                    <a:cubicBezTo>
                      <a:pt x="244" y="85"/>
                      <a:pt x="290" y="131"/>
                      <a:pt x="290" y="188"/>
                    </a:cubicBezTo>
                    <a:cubicBezTo>
                      <a:pt x="290" y="244"/>
                      <a:pt x="244" y="290"/>
                      <a:pt x="188" y="29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0"/>
              <p:cNvSpPr>
                <a:spLocks noEditPoints="1"/>
              </p:cNvSpPr>
              <p:nvPr/>
            </p:nvSpPr>
            <p:spPr bwMode="auto">
              <a:xfrm>
                <a:off x="4149" y="1798"/>
                <a:ext cx="770" cy="771"/>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1 h 376"/>
                  <a:gd name="T12" fmla="*/ 85 w 376"/>
                  <a:gd name="T13" fmla="*/ 188 h 376"/>
                  <a:gd name="T14" fmla="*/ 188 w 376"/>
                  <a:gd name="T15" fmla="*/ 85 h 376"/>
                  <a:gd name="T16" fmla="*/ 291 w 376"/>
                  <a:gd name="T17" fmla="*/ 188 h 376"/>
                  <a:gd name="T18" fmla="*/ 188 w 376"/>
                  <a:gd name="T19" fmla="*/ 29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1"/>
                    </a:moveTo>
                    <a:cubicBezTo>
                      <a:pt x="131" y="291"/>
                      <a:pt x="85" y="245"/>
                      <a:pt x="85" y="188"/>
                    </a:cubicBezTo>
                    <a:cubicBezTo>
                      <a:pt x="85" y="131"/>
                      <a:pt x="131" y="85"/>
                      <a:pt x="188" y="85"/>
                    </a:cubicBezTo>
                    <a:cubicBezTo>
                      <a:pt x="245" y="85"/>
                      <a:pt x="291" y="131"/>
                      <a:pt x="291" y="188"/>
                    </a:cubicBezTo>
                    <a:cubicBezTo>
                      <a:pt x="291" y="245"/>
                      <a:pt x="245" y="291"/>
                      <a:pt x="188" y="29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1"/>
              <p:cNvSpPr>
                <a:spLocks/>
              </p:cNvSpPr>
              <p:nvPr/>
            </p:nvSpPr>
            <p:spPr bwMode="auto">
              <a:xfrm>
                <a:off x="3662" y="1311"/>
                <a:ext cx="948" cy="940"/>
              </a:xfrm>
              <a:custGeom>
                <a:avLst/>
                <a:gdLst>
                  <a:gd name="T0" fmla="*/ 446 w 463"/>
                  <a:gd name="T1" fmla="*/ 16 h 459"/>
                  <a:gd name="T2" fmla="*/ 386 w 463"/>
                  <a:gd name="T3" fmla="*/ 16 h 459"/>
                  <a:gd name="T4" fmla="*/ 16 w 463"/>
                  <a:gd name="T5" fmla="*/ 386 h 459"/>
                  <a:gd name="T6" fmla="*/ 16 w 463"/>
                  <a:gd name="T7" fmla="*/ 446 h 459"/>
                  <a:gd name="T8" fmla="*/ 46 w 463"/>
                  <a:gd name="T9" fmla="*/ 459 h 459"/>
                  <a:gd name="T10" fmla="*/ 77 w 463"/>
                  <a:gd name="T11" fmla="*/ 446 h 459"/>
                  <a:gd name="T12" fmla="*/ 446 w 463"/>
                  <a:gd name="T13" fmla="*/ 76 h 459"/>
                  <a:gd name="T14" fmla="*/ 446 w 463"/>
                  <a:gd name="T15" fmla="*/ 16 h 4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 h="459">
                    <a:moveTo>
                      <a:pt x="446" y="16"/>
                    </a:moveTo>
                    <a:cubicBezTo>
                      <a:pt x="430" y="0"/>
                      <a:pt x="403" y="0"/>
                      <a:pt x="386" y="16"/>
                    </a:cubicBezTo>
                    <a:cubicBezTo>
                      <a:pt x="16" y="386"/>
                      <a:pt x="16" y="386"/>
                      <a:pt x="16" y="386"/>
                    </a:cubicBezTo>
                    <a:cubicBezTo>
                      <a:pt x="0" y="403"/>
                      <a:pt x="0" y="430"/>
                      <a:pt x="16" y="446"/>
                    </a:cubicBezTo>
                    <a:cubicBezTo>
                      <a:pt x="25" y="455"/>
                      <a:pt x="36" y="459"/>
                      <a:pt x="46" y="459"/>
                    </a:cubicBezTo>
                    <a:cubicBezTo>
                      <a:pt x="57" y="459"/>
                      <a:pt x="68" y="455"/>
                      <a:pt x="77" y="446"/>
                    </a:cubicBezTo>
                    <a:cubicBezTo>
                      <a:pt x="446" y="76"/>
                      <a:pt x="446" y="76"/>
                      <a:pt x="446" y="76"/>
                    </a:cubicBezTo>
                    <a:cubicBezTo>
                      <a:pt x="463" y="60"/>
                      <a:pt x="463" y="33"/>
                      <a:pt x="446"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8" name="Rounded Rectangle 117"/>
            <p:cNvSpPr/>
            <p:nvPr/>
          </p:nvSpPr>
          <p:spPr>
            <a:xfrm>
              <a:off x="5536743" y="4944233"/>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7684498" y="4523354"/>
            <a:ext cx="1285875" cy="1281075"/>
            <a:chOff x="7579574" y="4940225"/>
            <a:chExt cx="1285875" cy="1281075"/>
          </a:xfrm>
        </p:grpSpPr>
        <p:grpSp>
          <p:nvGrpSpPr>
            <p:cNvPr id="29" name="Group 19"/>
            <p:cNvGrpSpPr>
              <a:grpSpLocks noChangeAspect="1"/>
            </p:cNvGrpSpPr>
            <p:nvPr/>
          </p:nvGrpSpPr>
          <p:grpSpPr bwMode="auto">
            <a:xfrm>
              <a:off x="7828285" y="5314363"/>
              <a:ext cx="788452" cy="619232"/>
              <a:chOff x="1082" y="-7"/>
              <a:chExt cx="5512" cy="4329"/>
            </a:xfrm>
          </p:grpSpPr>
          <p:sp>
            <p:nvSpPr>
              <p:cNvPr id="31" name="Freeform 20"/>
              <p:cNvSpPr>
                <a:spLocks/>
              </p:cNvSpPr>
              <p:nvPr/>
            </p:nvSpPr>
            <p:spPr bwMode="auto">
              <a:xfrm>
                <a:off x="2183" y="1426"/>
                <a:ext cx="488" cy="787"/>
              </a:xfrm>
              <a:custGeom>
                <a:avLst/>
                <a:gdLst>
                  <a:gd name="T0" fmla="*/ 210 w 211"/>
                  <a:gd name="T1" fmla="*/ 245 h 340"/>
                  <a:gd name="T2" fmla="*/ 202 w 211"/>
                  <a:gd name="T3" fmla="*/ 206 h 340"/>
                  <a:gd name="T4" fmla="*/ 177 w 211"/>
                  <a:gd name="T5" fmla="*/ 177 h 340"/>
                  <a:gd name="T6" fmla="*/ 124 w 211"/>
                  <a:gd name="T7" fmla="*/ 149 h 340"/>
                  <a:gd name="T8" fmla="*/ 80 w 211"/>
                  <a:gd name="T9" fmla="*/ 128 h 340"/>
                  <a:gd name="T10" fmla="*/ 62 w 211"/>
                  <a:gd name="T11" fmla="*/ 111 h 340"/>
                  <a:gd name="T12" fmla="*/ 57 w 211"/>
                  <a:gd name="T13" fmla="*/ 89 h 340"/>
                  <a:gd name="T14" fmla="*/ 70 w 211"/>
                  <a:gd name="T15" fmla="*/ 59 h 340"/>
                  <a:gd name="T16" fmla="*/ 110 w 211"/>
                  <a:gd name="T17" fmla="*/ 48 h 340"/>
                  <a:gd name="T18" fmla="*/ 188 w 211"/>
                  <a:gd name="T19" fmla="*/ 66 h 340"/>
                  <a:gd name="T20" fmla="*/ 205 w 211"/>
                  <a:gd name="T21" fmla="*/ 22 h 340"/>
                  <a:gd name="T22" fmla="*/ 111 w 211"/>
                  <a:gd name="T23" fmla="*/ 2 h 340"/>
                  <a:gd name="T24" fmla="*/ 33 w 211"/>
                  <a:gd name="T25" fmla="*/ 25 h 340"/>
                  <a:gd name="T26" fmla="*/ 4 w 211"/>
                  <a:gd name="T27" fmla="*/ 90 h 340"/>
                  <a:gd name="T28" fmla="*/ 22 w 211"/>
                  <a:gd name="T29" fmla="*/ 146 h 340"/>
                  <a:gd name="T30" fmla="*/ 85 w 211"/>
                  <a:gd name="T31" fmla="*/ 187 h 340"/>
                  <a:gd name="T32" fmla="*/ 143 w 211"/>
                  <a:gd name="T33" fmla="*/ 217 h 340"/>
                  <a:gd name="T34" fmla="*/ 156 w 211"/>
                  <a:gd name="T35" fmla="*/ 248 h 340"/>
                  <a:gd name="T36" fmla="*/ 141 w 211"/>
                  <a:gd name="T37" fmla="*/ 281 h 340"/>
                  <a:gd name="T38" fmla="*/ 94 w 211"/>
                  <a:gd name="T39" fmla="*/ 293 h 340"/>
                  <a:gd name="T40" fmla="*/ 48 w 211"/>
                  <a:gd name="T41" fmla="*/ 287 h 340"/>
                  <a:gd name="T42" fmla="*/ 0 w 211"/>
                  <a:gd name="T43" fmla="*/ 270 h 340"/>
                  <a:gd name="T44" fmla="*/ 0 w 211"/>
                  <a:gd name="T45" fmla="*/ 321 h 340"/>
                  <a:gd name="T46" fmla="*/ 91 w 211"/>
                  <a:gd name="T47" fmla="*/ 338 h 340"/>
                  <a:gd name="T48" fmla="*/ 178 w 211"/>
                  <a:gd name="T49" fmla="*/ 313 h 340"/>
                  <a:gd name="T50" fmla="*/ 210 w 211"/>
                  <a:gd name="T51" fmla="*/ 24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1" h="340">
                    <a:moveTo>
                      <a:pt x="210" y="245"/>
                    </a:moveTo>
                    <a:cubicBezTo>
                      <a:pt x="210" y="231"/>
                      <a:pt x="207" y="218"/>
                      <a:pt x="202" y="206"/>
                    </a:cubicBezTo>
                    <a:cubicBezTo>
                      <a:pt x="196" y="195"/>
                      <a:pt x="187" y="185"/>
                      <a:pt x="177" y="177"/>
                    </a:cubicBezTo>
                    <a:cubicBezTo>
                      <a:pt x="161" y="166"/>
                      <a:pt x="143" y="156"/>
                      <a:pt x="124" y="149"/>
                    </a:cubicBezTo>
                    <a:cubicBezTo>
                      <a:pt x="109" y="143"/>
                      <a:pt x="94" y="136"/>
                      <a:pt x="80" y="128"/>
                    </a:cubicBezTo>
                    <a:cubicBezTo>
                      <a:pt x="73" y="123"/>
                      <a:pt x="67" y="118"/>
                      <a:pt x="62" y="111"/>
                    </a:cubicBezTo>
                    <a:cubicBezTo>
                      <a:pt x="59" y="104"/>
                      <a:pt x="57" y="96"/>
                      <a:pt x="57" y="89"/>
                    </a:cubicBezTo>
                    <a:cubicBezTo>
                      <a:pt x="57" y="77"/>
                      <a:pt x="62" y="66"/>
                      <a:pt x="70" y="59"/>
                    </a:cubicBezTo>
                    <a:cubicBezTo>
                      <a:pt x="82" y="51"/>
                      <a:pt x="96" y="47"/>
                      <a:pt x="110" y="48"/>
                    </a:cubicBezTo>
                    <a:cubicBezTo>
                      <a:pt x="137" y="49"/>
                      <a:pt x="163" y="55"/>
                      <a:pt x="188" y="66"/>
                    </a:cubicBezTo>
                    <a:cubicBezTo>
                      <a:pt x="205" y="22"/>
                      <a:pt x="205" y="22"/>
                      <a:pt x="205" y="22"/>
                    </a:cubicBezTo>
                    <a:cubicBezTo>
                      <a:pt x="175" y="9"/>
                      <a:pt x="143" y="2"/>
                      <a:pt x="111" y="2"/>
                    </a:cubicBezTo>
                    <a:cubicBezTo>
                      <a:pt x="83" y="0"/>
                      <a:pt x="56" y="9"/>
                      <a:pt x="33" y="25"/>
                    </a:cubicBezTo>
                    <a:cubicBezTo>
                      <a:pt x="14" y="41"/>
                      <a:pt x="3" y="65"/>
                      <a:pt x="4" y="90"/>
                    </a:cubicBezTo>
                    <a:cubicBezTo>
                      <a:pt x="3" y="110"/>
                      <a:pt x="10" y="130"/>
                      <a:pt x="22" y="146"/>
                    </a:cubicBezTo>
                    <a:cubicBezTo>
                      <a:pt x="39" y="165"/>
                      <a:pt x="61" y="179"/>
                      <a:pt x="85" y="187"/>
                    </a:cubicBezTo>
                    <a:cubicBezTo>
                      <a:pt x="106" y="194"/>
                      <a:pt x="125" y="204"/>
                      <a:pt x="143" y="217"/>
                    </a:cubicBezTo>
                    <a:cubicBezTo>
                      <a:pt x="151" y="225"/>
                      <a:pt x="157" y="236"/>
                      <a:pt x="156" y="248"/>
                    </a:cubicBezTo>
                    <a:cubicBezTo>
                      <a:pt x="157" y="261"/>
                      <a:pt x="151" y="273"/>
                      <a:pt x="141" y="281"/>
                    </a:cubicBezTo>
                    <a:cubicBezTo>
                      <a:pt x="127" y="290"/>
                      <a:pt x="111" y="294"/>
                      <a:pt x="94" y="293"/>
                    </a:cubicBezTo>
                    <a:cubicBezTo>
                      <a:pt x="79" y="293"/>
                      <a:pt x="63" y="290"/>
                      <a:pt x="48" y="287"/>
                    </a:cubicBezTo>
                    <a:cubicBezTo>
                      <a:pt x="31" y="283"/>
                      <a:pt x="15" y="277"/>
                      <a:pt x="0" y="270"/>
                    </a:cubicBezTo>
                    <a:cubicBezTo>
                      <a:pt x="0" y="321"/>
                      <a:pt x="0" y="321"/>
                      <a:pt x="0" y="321"/>
                    </a:cubicBezTo>
                    <a:cubicBezTo>
                      <a:pt x="29" y="333"/>
                      <a:pt x="60" y="339"/>
                      <a:pt x="91" y="338"/>
                    </a:cubicBezTo>
                    <a:cubicBezTo>
                      <a:pt x="122" y="340"/>
                      <a:pt x="153" y="331"/>
                      <a:pt x="178" y="313"/>
                    </a:cubicBezTo>
                    <a:cubicBezTo>
                      <a:pt x="199" y="297"/>
                      <a:pt x="211" y="271"/>
                      <a:pt x="210" y="24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
              <p:cNvSpPr>
                <a:spLocks noEditPoints="1"/>
              </p:cNvSpPr>
              <p:nvPr/>
            </p:nvSpPr>
            <p:spPr bwMode="auto">
              <a:xfrm>
                <a:off x="2715" y="1438"/>
                <a:ext cx="699" cy="761"/>
              </a:xfrm>
              <a:custGeom>
                <a:avLst/>
                <a:gdLst>
                  <a:gd name="T0" fmla="*/ 180 w 302"/>
                  <a:gd name="T1" fmla="*/ 0 h 329"/>
                  <a:gd name="T2" fmla="*/ 122 w 302"/>
                  <a:gd name="T3" fmla="*/ 0 h 329"/>
                  <a:gd name="T4" fmla="*/ 0 w 302"/>
                  <a:gd name="T5" fmla="*/ 329 h 329"/>
                  <a:gd name="T6" fmla="*/ 56 w 302"/>
                  <a:gd name="T7" fmla="*/ 329 h 329"/>
                  <a:gd name="T8" fmla="*/ 88 w 302"/>
                  <a:gd name="T9" fmla="*/ 238 h 329"/>
                  <a:gd name="T10" fmla="*/ 213 w 302"/>
                  <a:gd name="T11" fmla="*/ 238 h 329"/>
                  <a:gd name="T12" fmla="*/ 246 w 302"/>
                  <a:gd name="T13" fmla="*/ 329 h 329"/>
                  <a:gd name="T14" fmla="*/ 302 w 302"/>
                  <a:gd name="T15" fmla="*/ 329 h 329"/>
                  <a:gd name="T16" fmla="*/ 180 w 302"/>
                  <a:gd name="T17" fmla="*/ 0 h 329"/>
                  <a:gd name="T18" fmla="*/ 104 w 302"/>
                  <a:gd name="T19" fmla="*/ 192 h 329"/>
                  <a:gd name="T20" fmla="*/ 133 w 302"/>
                  <a:gd name="T21" fmla="*/ 106 h 329"/>
                  <a:gd name="T22" fmla="*/ 151 w 302"/>
                  <a:gd name="T23" fmla="*/ 46 h 329"/>
                  <a:gd name="T24" fmla="*/ 159 w 302"/>
                  <a:gd name="T25" fmla="*/ 74 h 329"/>
                  <a:gd name="T26" fmla="*/ 168 w 302"/>
                  <a:gd name="T27" fmla="*/ 103 h 329"/>
                  <a:gd name="T28" fmla="*/ 199 w 302"/>
                  <a:gd name="T29" fmla="*/ 192 h 329"/>
                  <a:gd name="T30" fmla="*/ 104 w 302"/>
                  <a:gd name="T31" fmla="*/ 192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2" h="329">
                    <a:moveTo>
                      <a:pt x="180" y="0"/>
                    </a:moveTo>
                    <a:cubicBezTo>
                      <a:pt x="122" y="0"/>
                      <a:pt x="122" y="0"/>
                      <a:pt x="122" y="0"/>
                    </a:cubicBezTo>
                    <a:cubicBezTo>
                      <a:pt x="0" y="329"/>
                      <a:pt x="0" y="329"/>
                      <a:pt x="0" y="329"/>
                    </a:cubicBezTo>
                    <a:cubicBezTo>
                      <a:pt x="56" y="329"/>
                      <a:pt x="56" y="329"/>
                      <a:pt x="56" y="329"/>
                    </a:cubicBezTo>
                    <a:cubicBezTo>
                      <a:pt x="88" y="238"/>
                      <a:pt x="88" y="238"/>
                      <a:pt x="88" y="238"/>
                    </a:cubicBezTo>
                    <a:cubicBezTo>
                      <a:pt x="213" y="238"/>
                      <a:pt x="213" y="238"/>
                      <a:pt x="213" y="238"/>
                    </a:cubicBezTo>
                    <a:cubicBezTo>
                      <a:pt x="246" y="329"/>
                      <a:pt x="246" y="329"/>
                      <a:pt x="246" y="329"/>
                    </a:cubicBezTo>
                    <a:cubicBezTo>
                      <a:pt x="302" y="329"/>
                      <a:pt x="302" y="329"/>
                      <a:pt x="302" y="329"/>
                    </a:cubicBezTo>
                    <a:lnTo>
                      <a:pt x="180" y="0"/>
                    </a:lnTo>
                    <a:close/>
                    <a:moveTo>
                      <a:pt x="104" y="192"/>
                    </a:moveTo>
                    <a:cubicBezTo>
                      <a:pt x="133" y="106"/>
                      <a:pt x="133" y="106"/>
                      <a:pt x="133" y="106"/>
                    </a:cubicBezTo>
                    <a:cubicBezTo>
                      <a:pt x="140" y="87"/>
                      <a:pt x="146" y="67"/>
                      <a:pt x="151" y="46"/>
                    </a:cubicBezTo>
                    <a:cubicBezTo>
                      <a:pt x="152" y="52"/>
                      <a:pt x="155" y="62"/>
                      <a:pt x="159" y="74"/>
                    </a:cubicBezTo>
                    <a:cubicBezTo>
                      <a:pt x="162" y="87"/>
                      <a:pt x="166" y="97"/>
                      <a:pt x="168" y="103"/>
                    </a:cubicBezTo>
                    <a:cubicBezTo>
                      <a:pt x="199" y="192"/>
                      <a:pt x="199" y="192"/>
                      <a:pt x="199" y="192"/>
                    </a:cubicBezTo>
                    <a:lnTo>
                      <a:pt x="104" y="1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
              <p:cNvSpPr>
                <a:spLocks/>
              </p:cNvSpPr>
              <p:nvPr/>
            </p:nvSpPr>
            <p:spPr bwMode="auto">
              <a:xfrm>
                <a:off x="3514" y="1442"/>
                <a:ext cx="444" cy="757"/>
              </a:xfrm>
              <a:custGeom>
                <a:avLst/>
                <a:gdLst>
                  <a:gd name="T0" fmla="*/ 125 w 444"/>
                  <a:gd name="T1" fmla="*/ 651 h 757"/>
                  <a:gd name="T2" fmla="*/ 125 w 444"/>
                  <a:gd name="T3" fmla="*/ 0 h 757"/>
                  <a:gd name="T4" fmla="*/ 0 w 444"/>
                  <a:gd name="T5" fmla="*/ 0 h 757"/>
                  <a:gd name="T6" fmla="*/ 0 w 444"/>
                  <a:gd name="T7" fmla="*/ 757 h 757"/>
                  <a:gd name="T8" fmla="*/ 444 w 444"/>
                  <a:gd name="T9" fmla="*/ 757 h 757"/>
                  <a:gd name="T10" fmla="*/ 444 w 444"/>
                  <a:gd name="T11" fmla="*/ 651 h 757"/>
                  <a:gd name="T12" fmla="*/ 125 w 444"/>
                  <a:gd name="T13" fmla="*/ 651 h 757"/>
                </a:gdLst>
                <a:ahLst/>
                <a:cxnLst>
                  <a:cxn ang="0">
                    <a:pos x="T0" y="T1"/>
                  </a:cxn>
                  <a:cxn ang="0">
                    <a:pos x="T2" y="T3"/>
                  </a:cxn>
                  <a:cxn ang="0">
                    <a:pos x="T4" y="T5"/>
                  </a:cxn>
                  <a:cxn ang="0">
                    <a:pos x="T6" y="T7"/>
                  </a:cxn>
                  <a:cxn ang="0">
                    <a:pos x="T8" y="T9"/>
                  </a:cxn>
                  <a:cxn ang="0">
                    <a:pos x="T10" y="T11"/>
                  </a:cxn>
                  <a:cxn ang="0">
                    <a:pos x="T12" y="T13"/>
                  </a:cxn>
                </a:cxnLst>
                <a:rect l="0" t="0" r="r" b="b"/>
                <a:pathLst>
                  <a:path w="444" h="757">
                    <a:moveTo>
                      <a:pt x="125" y="651"/>
                    </a:moveTo>
                    <a:lnTo>
                      <a:pt x="125" y="0"/>
                    </a:lnTo>
                    <a:lnTo>
                      <a:pt x="0" y="0"/>
                    </a:lnTo>
                    <a:lnTo>
                      <a:pt x="0" y="757"/>
                    </a:lnTo>
                    <a:lnTo>
                      <a:pt x="444" y="757"/>
                    </a:lnTo>
                    <a:lnTo>
                      <a:pt x="444" y="651"/>
                    </a:lnTo>
                    <a:lnTo>
                      <a:pt x="125" y="6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3"/>
              <p:cNvSpPr>
                <a:spLocks/>
              </p:cNvSpPr>
              <p:nvPr/>
            </p:nvSpPr>
            <p:spPr bwMode="auto">
              <a:xfrm>
                <a:off x="4090" y="1442"/>
                <a:ext cx="428" cy="757"/>
              </a:xfrm>
              <a:custGeom>
                <a:avLst/>
                <a:gdLst>
                  <a:gd name="T0" fmla="*/ 428 w 428"/>
                  <a:gd name="T1" fmla="*/ 105 h 757"/>
                  <a:gd name="T2" fmla="*/ 428 w 428"/>
                  <a:gd name="T3" fmla="*/ 0 h 757"/>
                  <a:gd name="T4" fmla="*/ 0 w 428"/>
                  <a:gd name="T5" fmla="*/ 0 h 757"/>
                  <a:gd name="T6" fmla="*/ 0 w 428"/>
                  <a:gd name="T7" fmla="*/ 757 h 757"/>
                  <a:gd name="T8" fmla="*/ 428 w 428"/>
                  <a:gd name="T9" fmla="*/ 757 h 757"/>
                  <a:gd name="T10" fmla="*/ 428 w 428"/>
                  <a:gd name="T11" fmla="*/ 651 h 757"/>
                  <a:gd name="T12" fmla="*/ 123 w 428"/>
                  <a:gd name="T13" fmla="*/ 651 h 757"/>
                  <a:gd name="T14" fmla="*/ 123 w 428"/>
                  <a:gd name="T15" fmla="*/ 412 h 757"/>
                  <a:gd name="T16" fmla="*/ 407 w 428"/>
                  <a:gd name="T17" fmla="*/ 412 h 757"/>
                  <a:gd name="T18" fmla="*/ 407 w 428"/>
                  <a:gd name="T19" fmla="*/ 311 h 757"/>
                  <a:gd name="T20" fmla="*/ 123 w 428"/>
                  <a:gd name="T21" fmla="*/ 311 h 757"/>
                  <a:gd name="T22" fmla="*/ 123 w 428"/>
                  <a:gd name="T23" fmla="*/ 105 h 757"/>
                  <a:gd name="T24" fmla="*/ 428 w 428"/>
                  <a:gd name="T25" fmla="*/ 105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757">
                    <a:moveTo>
                      <a:pt x="428" y="105"/>
                    </a:moveTo>
                    <a:lnTo>
                      <a:pt x="428" y="0"/>
                    </a:lnTo>
                    <a:lnTo>
                      <a:pt x="0" y="0"/>
                    </a:lnTo>
                    <a:lnTo>
                      <a:pt x="0" y="757"/>
                    </a:lnTo>
                    <a:lnTo>
                      <a:pt x="428" y="757"/>
                    </a:lnTo>
                    <a:lnTo>
                      <a:pt x="428" y="651"/>
                    </a:lnTo>
                    <a:lnTo>
                      <a:pt x="123" y="651"/>
                    </a:lnTo>
                    <a:lnTo>
                      <a:pt x="123" y="412"/>
                    </a:lnTo>
                    <a:lnTo>
                      <a:pt x="407" y="412"/>
                    </a:lnTo>
                    <a:lnTo>
                      <a:pt x="407" y="311"/>
                    </a:lnTo>
                    <a:lnTo>
                      <a:pt x="123" y="311"/>
                    </a:lnTo>
                    <a:lnTo>
                      <a:pt x="123" y="105"/>
                    </a:lnTo>
                    <a:lnTo>
                      <a:pt x="428"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4"/>
              <p:cNvSpPr>
                <a:spLocks noEditPoints="1"/>
              </p:cNvSpPr>
              <p:nvPr/>
            </p:nvSpPr>
            <p:spPr bwMode="auto">
              <a:xfrm>
                <a:off x="1082" y="-7"/>
                <a:ext cx="5512" cy="4329"/>
              </a:xfrm>
              <a:custGeom>
                <a:avLst/>
                <a:gdLst>
                  <a:gd name="T0" fmla="*/ 2223 w 2382"/>
                  <a:gd name="T1" fmla="*/ 520 h 1870"/>
                  <a:gd name="T2" fmla="*/ 2183 w 2382"/>
                  <a:gd name="T3" fmla="*/ 441 h 1870"/>
                  <a:gd name="T4" fmla="*/ 290 w 2382"/>
                  <a:gd name="T5" fmla="*/ 6 h 1870"/>
                  <a:gd name="T6" fmla="*/ 239 w 2382"/>
                  <a:gd name="T7" fmla="*/ 44 h 1870"/>
                  <a:gd name="T8" fmla="*/ 34 w 2382"/>
                  <a:gd name="T9" fmla="*/ 521 h 1870"/>
                  <a:gd name="T10" fmla="*/ 0 w 2382"/>
                  <a:gd name="T11" fmla="*/ 917 h 1870"/>
                  <a:gd name="T12" fmla="*/ 239 w 2382"/>
                  <a:gd name="T13" fmla="*/ 1025 h 1870"/>
                  <a:gd name="T14" fmla="*/ 254 w 2382"/>
                  <a:gd name="T15" fmla="*/ 1464 h 1870"/>
                  <a:gd name="T16" fmla="*/ 1537 w 2382"/>
                  <a:gd name="T17" fmla="*/ 1150 h 1870"/>
                  <a:gd name="T18" fmla="*/ 1543 w 2382"/>
                  <a:gd name="T19" fmla="*/ 1393 h 1870"/>
                  <a:gd name="T20" fmla="*/ 1693 w 2382"/>
                  <a:gd name="T21" fmla="*/ 1393 h 1870"/>
                  <a:gd name="T22" fmla="*/ 1826 w 2382"/>
                  <a:gd name="T23" fmla="*/ 1870 h 1870"/>
                  <a:gd name="T24" fmla="*/ 2143 w 2382"/>
                  <a:gd name="T25" fmla="*/ 1830 h 1870"/>
                  <a:gd name="T26" fmla="*/ 2183 w 2382"/>
                  <a:gd name="T27" fmla="*/ 1116 h 1870"/>
                  <a:gd name="T28" fmla="*/ 2223 w 2382"/>
                  <a:gd name="T29" fmla="*/ 1036 h 1870"/>
                  <a:gd name="T30" fmla="*/ 2382 w 2382"/>
                  <a:gd name="T31" fmla="*/ 997 h 1870"/>
                  <a:gd name="T32" fmla="*/ 2342 w 2382"/>
                  <a:gd name="T33" fmla="*/ 520 h 1870"/>
                  <a:gd name="T34" fmla="*/ 80 w 2382"/>
                  <a:gd name="T35" fmla="*/ 889 h 1870"/>
                  <a:gd name="T36" fmla="*/ 239 w 2382"/>
                  <a:gd name="T37" fmla="*/ 567 h 1870"/>
                  <a:gd name="T38" fmla="*/ 318 w 2382"/>
                  <a:gd name="T39" fmla="*/ 1382 h 1870"/>
                  <a:gd name="T40" fmla="*/ 1628 w 2382"/>
                  <a:gd name="T41" fmla="*/ 510 h 1870"/>
                  <a:gd name="T42" fmla="*/ 318 w 2382"/>
                  <a:gd name="T43" fmla="*/ 1382 h 1870"/>
                  <a:gd name="T44" fmla="*/ 1620 w 2382"/>
                  <a:gd name="T45" fmla="*/ 1129 h 1870"/>
                  <a:gd name="T46" fmla="*/ 1677 w 2382"/>
                  <a:gd name="T47" fmla="*/ 1314 h 1870"/>
                  <a:gd name="T48" fmla="*/ 2064 w 2382"/>
                  <a:gd name="T49" fmla="*/ 1790 h 1870"/>
                  <a:gd name="T50" fmla="*/ 1841 w 2382"/>
                  <a:gd name="T51" fmla="*/ 1711 h 1870"/>
                  <a:gd name="T52" fmla="*/ 1945 w 2382"/>
                  <a:gd name="T53" fmla="*/ 1631 h 1870"/>
                  <a:gd name="T54" fmla="*/ 1808 w 2382"/>
                  <a:gd name="T55" fmla="*/ 1552 h 1870"/>
                  <a:gd name="T56" fmla="*/ 1945 w 2382"/>
                  <a:gd name="T57" fmla="*/ 1473 h 1870"/>
                  <a:gd name="T58" fmla="*/ 1716 w 2382"/>
                  <a:gd name="T59" fmla="*/ 1116 h 1870"/>
                  <a:gd name="T60" fmla="*/ 2064 w 2382"/>
                  <a:gd name="T61" fmla="*/ 1790 h 1870"/>
                  <a:gd name="T62" fmla="*/ 1707 w 2382"/>
                  <a:gd name="T63" fmla="*/ 1036 h 1870"/>
                  <a:gd name="T64" fmla="*/ 2143 w 2382"/>
                  <a:gd name="T65" fmla="*/ 520 h 1870"/>
                  <a:gd name="T66" fmla="*/ 2302 w 2382"/>
                  <a:gd name="T67" fmla="*/ 957 h 1870"/>
                  <a:gd name="T68" fmla="*/ 2223 w 2382"/>
                  <a:gd name="T69" fmla="*/ 600 h 1870"/>
                  <a:gd name="T70" fmla="*/ 2302 w 2382"/>
                  <a:gd name="T71" fmla="*/ 957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82" h="1870">
                    <a:moveTo>
                      <a:pt x="2342" y="520"/>
                    </a:moveTo>
                    <a:cubicBezTo>
                      <a:pt x="2223" y="520"/>
                      <a:pt x="2223" y="520"/>
                      <a:pt x="2223" y="520"/>
                    </a:cubicBezTo>
                    <a:cubicBezTo>
                      <a:pt x="2223" y="481"/>
                      <a:pt x="2223" y="481"/>
                      <a:pt x="2223" y="481"/>
                    </a:cubicBezTo>
                    <a:cubicBezTo>
                      <a:pt x="2223" y="459"/>
                      <a:pt x="2205" y="441"/>
                      <a:pt x="2183" y="441"/>
                    </a:cubicBezTo>
                    <a:cubicBezTo>
                      <a:pt x="1673" y="441"/>
                      <a:pt x="1673" y="441"/>
                      <a:pt x="1673" y="441"/>
                    </a:cubicBezTo>
                    <a:cubicBezTo>
                      <a:pt x="290" y="6"/>
                      <a:pt x="290" y="6"/>
                      <a:pt x="290" y="6"/>
                    </a:cubicBezTo>
                    <a:cubicBezTo>
                      <a:pt x="269" y="0"/>
                      <a:pt x="247" y="11"/>
                      <a:pt x="240" y="32"/>
                    </a:cubicBezTo>
                    <a:cubicBezTo>
                      <a:pt x="239" y="36"/>
                      <a:pt x="239" y="40"/>
                      <a:pt x="239" y="44"/>
                    </a:cubicBezTo>
                    <a:cubicBezTo>
                      <a:pt x="239" y="487"/>
                      <a:pt x="239" y="487"/>
                      <a:pt x="239" y="487"/>
                    </a:cubicBezTo>
                    <a:cubicBezTo>
                      <a:pt x="34" y="521"/>
                      <a:pt x="34" y="521"/>
                      <a:pt x="34" y="521"/>
                    </a:cubicBezTo>
                    <a:cubicBezTo>
                      <a:pt x="14" y="524"/>
                      <a:pt x="0" y="541"/>
                      <a:pt x="0" y="560"/>
                    </a:cubicBezTo>
                    <a:cubicBezTo>
                      <a:pt x="0" y="917"/>
                      <a:pt x="0" y="917"/>
                      <a:pt x="0" y="917"/>
                    </a:cubicBezTo>
                    <a:cubicBezTo>
                      <a:pt x="0" y="934"/>
                      <a:pt x="11" y="949"/>
                      <a:pt x="28" y="955"/>
                    </a:cubicBezTo>
                    <a:cubicBezTo>
                      <a:pt x="239" y="1025"/>
                      <a:pt x="239" y="1025"/>
                      <a:pt x="239" y="1025"/>
                    </a:cubicBezTo>
                    <a:cubicBezTo>
                      <a:pt x="239" y="1433"/>
                      <a:pt x="239" y="1433"/>
                      <a:pt x="239" y="1433"/>
                    </a:cubicBezTo>
                    <a:cubicBezTo>
                      <a:pt x="239" y="1445"/>
                      <a:pt x="244" y="1457"/>
                      <a:pt x="254" y="1464"/>
                    </a:cubicBezTo>
                    <a:cubicBezTo>
                      <a:pt x="264" y="1472"/>
                      <a:pt x="276" y="1475"/>
                      <a:pt x="288" y="1472"/>
                    </a:cubicBezTo>
                    <a:cubicBezTo>
                      <a:pt x="1537" y="1150"/>
                      <a:pt x="1537" y="1150"/>
                      <a:pt x="1537" y="1150"/>
                    </a:cubicBezTo>
                    <a:cubicBezTo>
                      <a:pt x="1509" y="1348"/>
                      <a:pt x="1509" y="1348"/>
                      <a:pt x="1509" y="1348"/>
                    </a:cubicBezTo>
                    <a:cubicBezTo>
                      <a:pt x="1506" y="1370"/>
                      <a:pt x="1521" y="1390"/>
                      <a:pt x="1543" y="1393"/>
                    </a:cubicBezTo>
                    <a:cubicBezTo>
                      <a:pt x="1544" y="1393"/>
                      <a:pt x="1546" y="1393"/>
                      <a:pt x="1548" y="1393"/>
                    </a:cubicBezTo>
                    <a:cubicBezTo>
                      <a:pt x="1693" y="1393"/>
                      <a:pt x="1693" y="1393"/>
                      <a:pt x="1693" y="1393"/>
                    </a:cubicBezTo>
                    <a:cubicBezTo>
                      <a:pt x="1787" y="1838"/>
                      <a:pt x="1787" y="1838"/>
                      <a:pt x="1787" y="1838"/>
                    </a:cubicBezTo>
                    <a:cubicBezTo>
                      <a:pt x="1791" y="1856"/>
                      <a:pt x="1807" y="1870"/>
                      <a:pt x="1826" y="1870"/>
                    </a:cubicBezTo>
                    <a:cubicBezTo>
                      <a:pt x="2104" y="1870"/>
                      <a:pt x="2104" y="1870"/>
                      <a:pt x="2104" y="1870"/>
                    </a:cubicBezTo>
                    <a:cubicBezTo>
                      <a:pt x="2126" y="1870"/>
                      <a:pt x="2143" y="1852"/>
                      <a:pt x="2143" y="1830"/>
                    </a:cubicBezTo>
                    <a:cubicBezTo>
                      <a:pt x="2143" y="1116"/>
                      <a:pt x="2143" y="1116"/>
                      <a:pt x="2143" y="1116"/>
                    </a:cubicBezTo>
                    <a:cubicBezTo>
                      <a:pt x="2183" y="1116"/>
                      <a:pt x="2183" y="1116"/>
                      <a:pt x="2183" y="1116"/>
                    </a:cubicBezTo>
                    <a:cubicBezTo>
                      <a:pt x="2205" y="1116"/>
                      <a:pt x="2223" y="1098"/>
                      <a:pt x="2223" y="1076"/>
                    </a:cubicBezTo>
                    <a:cubicBezTo>
                      <a:pt x="2223" y="1036"/>
                      <a:pt x="2223" y="1036"/>
                      <a:pt x="2223" y="1036"/>
                    </a:cubicBezTo>
                    <a:cubicBezTo>
                      <a:pt x="2342" y="1036"/>
                      <a:pt x="2342" y="1036"/>
                      <a:pt x="2342" y="1036"/>
                    </a:cubicBezTo>
                    <a:cubicBezTo>
                      <a:pt x="2364" y="1036"/>
                      <a:pt x="2382" y="1018"/>
                      <a:pt x="2382" y="997"/>
                    </a:cubicBezTo>
                    <a:cubicBezTo>
                      <a:pt x="2382" y="560"/>
                      <a:pt x="2382" y="560"/>
                      <a:pt x="2382" y="560"/>
                    </a:cubicBezTo>
                    <a:cubicBezTo>
                      <a:pt x="2382" y="538"/>
                      <a:pt x="2364" y="520"/>
                      <a:pt x="2342" y="520"/>
                    </a:cubicBezTo>
                    <a:close/>
                    <a:moveTo>
                      <a:pt x="239" y="941"/>
                    </a:moveTo>
                    <a:cubicBezTo>
                      <a:pt x="80" y="889"/>
                      <a:pt x="80" y="889"/>
                      <a:pt x="80" y="889"/>
                    </a:cubicBezTo>
                    <a:cubicBezTo>
                      <a:pt x="80" y="594"/>
                      <a:pt x="80" y="594"/>
                      <a:pt x="80" y="594"/>
                    </a:cubicBezTo>
                    <a:cubicBezTo>
                      <a:pt x="239" y="567"/>
                      <a:pt x="239" y="567"/>
                      <a:pt x="239" y="567"/>
                    </a:cubicBezTo>
                    <a:lnTo>
                      <a:pt x="239" y="941"/>
                    </a:lnTo>
                    <a:close/>
                    <a:moveTo>
                      <a:pt x="318" y="1382"/>
                    </a:moveTo>
                    <a:cubicBezTo>
                      <a:pt x="318" y="98"/>
                      <a:pt x="318" y="98"/>
                      <a:pt x="318" y="98"/>
                    </a:cubicBezTo>
                    <a:cubicBezTo>
                      <a:pt x="1628" y="510"/>
                      <a:pt x="1628" y="510"/>
                      <a:pt x="1628" y="510"/>
                    </a:cubicBezTo>
                    <a:cubicBezTo>
                      <a:pt x="1628" y="1045"/>
                      <a:pt x="1628" y="1045"/>
                      <a:pt x="1628" y="1045"/>
                    </a:cubicBezTo>
                    <a:lnTo>
                      <a:pt x="318" y="1382"/>
                    </a:lnTo>
                    <a:close/>
                    <a:moveTo>
                      <a:pt x="1594" y="1314"/>
                    </a:moveTo>
                    <a:cubicBezTo>
                      <a:pt x="1620" y="1129"/>
                      <a:pt x="1620" y="1129"/>
                      <a:pt x="1620" y="1129"/>
                    </a:cubicBezTo>
                    <a:cubicBezTo>
                      <a:pt x="1637" y="1125"/>
                      <a:pt x="1637" y="1125"/>
                      <a:pt x="1637" y="1125"/>
                    </a:cubicBezTo>
                    <a:cubicBezTo>
                      <a:pt x="1677" y="1314"/>
                      <a:pt x="1677" y="1314"/>
                      <a:pt x="1677" y="1314"/>
                    </a:cubicBezTo>
                    <a:lnTo>
                      <a:pt x="1594" y="1314"/>
                    </a:lnTo>
                    <a:close/>
                    <a:moveTo>
                      <a:pt x="2064" y="1790"/>
                    </a:moveTo>
                    <a:cubicBezTo>
                      <a:pt x="1858" y="1790"/>
                      <a:pt x="1858" y="1790"/>
                      <a:pt x="1858" y="1790"/>
                    </a:cubicBezTo>
                    <a:cubicBezTo>
                      <a:pt x="1841" y="1711"/>
                      <a:pt x="1841" y="1711"/>
                      <a:pt x="1841" y="1711"/>
                    </a:cubicBezTo>
                    <a:cubicBezTo>
                      <a:pt x="1945" y="1711"/>
                      <a:pt x="1945" y="1711"/>
                      <a:pt x="1945" y="1711"/>
                    </a:cubicBezTo>
                    <a:cubicBezTo>
                      <a:pt x="1945" y="1631"/>
                      <a:pt x="1945" y="1631"/>
                      <a:pt x="1945" y="1631"/>
                    </a:cubicBezTo>
                    <a:cubicBezTo>
                      <a:pt x="1825" y="1631"/>
                      <a:pt x="1825" y="1631"/>
                      <a:pt x="1825" y="1631"/>
                    </a:cubicBezTo>
                    <a:cubicBezTo>
                      <a:pt x="1808" y="1552"/>
                      <a:pt x="1808" y="1552"/>
                      <a:pt x="1808" y="1552"/>
                    </a:cubicBezTo>
                    <a:cubicBezTo>
                      <a:pt x="1945" y="1552"/>
                      <a:pt x="1945" y="1552"/>
                      <a:pt x="1945" y="1552"/>
                    </a:cubicBezTo>
                    <a:cubicBezTo>
                      <a:pt x="1945" y="1473"/>
                      <a:pt x="1945" y="1473"/>
                      <a:pt x="1945" y="1473"/>
                    </a:cubicBezTo>
                    <a:cubicBezTo>
                      <a:pt x="1791" y="1473"/>
                      <a:pt x="1791" y="1473"/>
                      <a:pt x="1791" y="1473"/>
                    </a:cubicBezTo>
                    <a:cubicBezTo>
                      <a:pt x="1716" y="1116"/>
                      <a:pt x="1716" y="1116"/>
                      <a:pt x="1716" y="1116"/>
                    </a:cubicBezTo>
                    <a:cubicBezTo>
                      <a:pt x="2064" y="1116"/>
                      <a:pt x="2064" y="1116"/>
                      <a:pt x="2064" y="1116"/>
                    </a:cubicBezTo>
                    <a:lnTo>
                      <a:pt x="2064" y="1790"/>
                    </a:lnTo>
                    <a:close/>
                    <a:moveTo>
                      <a:pt x="2143" y="1036"/>
                    </a:moveTo>
                    <a:cubicBezTo>
                      <a:pt x="1707" y="1036"/>
                      <a:pt x="1707" y="1036"/>
                      <a:pt x="1707" y="1036"/>
                    </a:cubicBezTo>
                    <a:cubicBezTo>
                      <a:pt x="1707" y="520"/>
                      <a:pt x="1707" y="520"/>
                      <a:pt x="1707" y="520"/>
                    </a:cubicBezTo>
                    <a:cubicBezTo>
                      <a:pt x="2143" y="520"/>
                      <a:pt x="2143" y="520"/>
                      <a:pt x="2143" y="520"/>
                    </a:cubicBezTo>
                    <a:lnTo>
                      <a:pt x="2143" y="1036"/>
                    </a:lnTo>
                    <a:close/>
                    <a:moveTo>
                      <a:pt x="2302" y="957"/>
                    </a:moveTo>
                    <a:cubicBezTo>
                      <a:pt x="2223" y="957"/>
                      <a:pt x="2223" y="957"/>
                      <a:pt x="2223" y="957"/>
                    </a:cubicBezTo>
                    <a:cubicBezTo>
                      <a:pt x="2223" y="600"/>
                      <a:pt x="2223" y="600"/>
                      <a:pt x="2223" y="600"/>
                    </a:cubicBezTo>
                    <a:cubicBezTo>
                      <a:pt x="2302" y="600"/>
                      <a:pt x="2302" y="600"/>
                      <a:pt x="2302" y="600"/>
                    </a:cubicBezTo>
                    <a:lnTo>
                      <a:pt x="2302" y="9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9" name="Rounded Rectangle 118"/>
            <p:cNvSpPr/>
            <p:nvPr/>
          </p:nvSpPr>
          <p:spPr>
            <a:xfrm>
              <a:off x="7579574" y="4940225"/>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9631139" y="4523354"/>
            <a:ext cx="1285875" cy="1281075"/>
            <a:chOff x="9365671" y="4991380"/>
            <a:chExt cx="1285875" cy="1281075"/>
          </a:xfrm>
        </p:grpSpPr>
        <p:grpSp>
          <p:nvGrpSpPr>
            <p:cNvPr id="51" name="Group 41"/>
            <p:cNvGrpSpPr>
              <a:grpSpLocks noChangeAspect="1"/>
            </p:cNvGrpSpPr>
            <p:nvPr/>
          </p:nvGrpSpPr>
          <p:grpSpPr bwMode="auto">
            <a:xfrm>
              <a:off x="9624678" y="5336816"/>
              <a:ext cx="767861" cy="767861"/>
              <a:chOff x="1678" y="2"/>
              <a:chExt cx="4320" cy="4320"/>
            </a:xfrm>
          </p:grpSpPr>
          <p:sp>
            <p:nvSpPr>
              <p:cNvPr id="53" name="Rectangle 42"/>
              <p:cNvSpPr>
                <a:spLocks noChangeArrowheads="1"/>
              </p:cNvSpPr>
              <p:nvPr/>
            </p:nvSpPr>
            <p:spPr bwMode="auto">
              <a:xfrm>
                <a:off x="1749" y="73"/>
                <a:ext cx="4178" cy="556"/>
              </a:xfrm>
              <a:prstGeom prst="rect">
                <a:avLst/>
              </a:prstGeom>
              <a:solidFill>
                <a:srgbClr val="66AD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43"/>
              <p:cNvSpPr>
                <a:spLocks noChangeArrowheads="1"/>
              </p:cNvSpPr>
              <p:nvPr/>
            </p:nvSpPr>
            <p:spPr bwMode="auto">
              <a:xfrm>
                <a:off x="5579" y="73"/>
                <a:ext cx="348" cy="556"/>
              </a:xfrm>
              <a:prstGeom prst="rect">
                <a:avLst/>
              </a:prstGeom>
              <a:solidFill>
                <a:srgbClr val="5B9D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44"/>
              <p:cNvSpPr>
                <a:spLocks noChangeArrowheads="1"/>
              </p:cNvSpPr>
              <p:nvPr/>
            </p:nvSpPr>
            <p:spPr bwMode="auto">
              <a:xfrm>
                <a:off x="1749" y="629"/>
                <a:ext cx="4178" cy="2646"/>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45"/>
              <p:cNvSpPr>
                <a:spLocks noChangeArrowheads="1"/>
              </p:cNvSpPr>
              <p:nvPr/>
            </p:nvSpPr>
            <p:spPr bwMode="auto">
              <a:xfrm>
                <a:off x="5579" y="629"/>
                <a:ext cx="348" cy="2646"/>
              </a:xfrm>
              <a:prstGeom prst="rect">
                <a:avLst/>
              </a:prstGeom>
              <a:solidFill>
                <a:srgbClr val="D8D1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6"/>
              <p:cNvSpPr>
                <a:spLocks noEditPoints="1"/>
              </p:cNvSpPr>
              <p:nvPr/>
            </p:nvSpPr>
            <p:spPr bwMode="auto">
              <a:xfrm>
                <a:off x="1678" y="2"/>
                <a:ext cx="4320" cy="3344"/>
              </a:xfrm>
              <a:custGeom>
                <a:avLst/>
                <a:gdLst>
                  <a:gd name="T0" fmla="*/ 4320 w 4320"/>
                  <a:gd name="T1" fmla="*/ 3344 h 3344"/>
                  <a:gd name="T2" fmla="*/ 0 w 4320"/>
                  <a:gd name="T3" fmla="*/ 3344 h 3344"/>
                  <a:gd name="T4" fmla="*/ 0 w 4320"/>
                  <a:gd name="T5" fmla="*/ 0 h 3344"/>
                  <a:gd name="T6" fmla="*/ 4320 w 4320"/>
                  <a:gd name="T7" fmla="*/ 0 h 3344"/>
                  <a:gd name="T8" fmla="*/ 4320 w 4320"/>
                  <a:gd name="T9" fmla="*/ 3344 h 3344"/>
                  <a:gd name="T10" fmla="*/ 140 w 4320"/>
                  <a:gd name="T11" fmla="*/ 3205 h 3344"/>
                  <a:gd name="T12" fmla="*/ 4181 w 4320"/>
                  <a:gd name="T13" fmla="*/ 3205 h 3344"/>
                  <a:gd name="T14" fmla="*/ 4181 w 4320"/>
                  <a:gd name="T15" fmla="*/ 140 h 3344"/>
                  <a:gd name="T16" fmla="*/ 140 w 4320"/>
                  <a:gd name="T17" fmla="*/ 140 h 3344"/>
                  <a:gd name="T18" fmla="*/ 140 w 4320"/>
                  <a:gd name="T19" fmla="*/ 3205 h 3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3344">
                    <a:moveTo>
                      <a:pt x="4320" y="3344"/>
                    </a:moveTo>
                    <a:lnTo>
                      <a:pt x="0" y="3344"/>
                    </a:lnTo>
                    <a:lnTo>
                      <a:pt x="0" y="0"/>
                    </a:lnTo>
                    <a:lnTo>
                      <a:pt x="4320" y="0"/>
                    </a:lnTo>
                    <a:lnTo>
                      <a:pt x="4320" y="3344"/>
                    </a:lnTo>
                    <a:close/>
                    <a:moveTo>
                      <a:pt x="140" y="3205"/>
                    </a:moveTo>
                    <a:lnTo>
                      <a:pt x="4181" y="3205"/>
                    </a:lnTo>
                    <a:lnTo>
                      <a:pt x="4181" y="140"/>
                    </a:lnTo>
                    <a:lnTo>
                      <a:pt x="140" y="140"/>
                    </a:lnTo>
                    <a:lnTo>
                      <a:pt x="140" y="320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Rectangle 47"/>
              <p:cNvSpPr>
                <a:spLocks noChangeArrowheads="1"/>
              </p:cNvSpPr>
              <p:nvPr/>
            </p:nvSpPr>
            <p:spPr bwMode="auto">
              <a:xfrm>
                <a:off x="1958" y="281"/>
                <a:ext cx="139"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48"/>
              <p:cNvSpPr>
                <a:spLocks noChangeArrowheads="1"/>
              </p:cNvSpPr>
              <p:nvPr/>
            </p:nvSpPr>
            <p:spPr bwMode="auto">
              <a:xfrm>
                <a:off x="2237" y="281"/>
                <a:ext cx="138"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49"/>
              <p:cNvSpPr>
                <a:spLocks noChangeArrowheads="1"/>
              </p:cNvSpPr>
              <p:nvPr/>
            </p:nvSpPr>
            <p:spPr bwMode="auto">
              <a:xfrm>
                <a:off x="2514" y="281"/>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50"/>
              <p:cNvSpPr>
                <a:spLocks noChangeArrowheads="1"/>
              </p:cNvSpPr>
              <p:nvPr/>
            </p:nvSpPr>
            <p:spPr bwMode="auto">
              <a:xfrm>
                <a:off x="1749" y="561"/>
                <a:ext cx="4178" cy="13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51"/>
              <p:cNvSpPr>
                <a:spLocks noChangeArrowheads="1"/>
              </p:cNvSpPr>
              <p:nvPr/>
            </p:nvSpPr>
            <p:spPr bwMode="auto">
              <a:xfrm>
                <a:off x="2026" y="909"/>
                <a:ext cx="1952" cy="1253"/>
              </a:xfrm>
              <a:prstGeom prst="rect">
                <a:avLst/>
              </a:prstGeom>
              <a:solidFill>
                <a:srgbClr val="A8A8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Rectangle 52"/>
              <p:cNvSpPr>
                <a:spLocks noChangeArrowheads="1"/>
              </p:cNvSpPr>
              <p:nvPr/>
            </p:nvSpPr>
            <p:spPr bwMode="auto">
              <a:xfrm>
                <a:off x="3630" y="909"/>
                <a:ext cx="348" cy="1253"/>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3"/>
              <p:cNvSpPr>
                <a:spLocks noEditPoints="1"/>
              </p:cNvSpPr>
              <p:nvPr/>
            </p:nvSpPr>
            <p:spPr bwMode="auto">
              <a:xfrm>
                <a:off x="1958" y="838"/>
                <a:ext cx="2089" cy="1393"/>
              </a:xfrm>
              <a:custGeom>
                <a:avLst/>
                <a:gdLst>
                  <a:gd name="T0" fmla="*/ 2089 w 2089"/>
                  <a:gd name="T1" fmla="*/ 1393 h 1393"/>
                  <a:gd name="T2" fmla="*/ 0 w 2089"/>
                  <a:gd name="T3" fmla="*/ 1393 h 1393"/>
                  <a:gd name="T4" fmla="*/ 0 w 2089"/>
                  <a:gd name="T5" fmla="*/ 0 h 1393"/>
                  <a:gd name="T6" fmla="*/ 2089 w 2089"/>
                  <a:gd name="T7" fmla="*/ 0 h 1393"/>
                  <a:gd name="T8" fmla="*/ 2089 w 2089"/>
                  <a:gd name="T9" fmla="*/ 1393 h 1393"/>
                  <a:gd name="T10" fmla="*/ 139 w 2089"/>
                  <a:gd name="T11" fmla="*/ 1255 h 1393"/>
                  <a:gd name="T12" fmla="*/ 1949 w 2089"/>
                  <a:gd name="T13" fmla="*/ 1255 h 1393"/>
                  <a:gd name="T14" fmla="*/ 1949 w 2089"/>
                  <a:gd name="T15" fmla="*/ 140 h 1393"/>
                  <a:gd name="T16" fmla="*/ 139 w 2089"/>
                  <a:gd name="T17" fmla="*/ 140 h 1393"/>
                  <a:gd name="T18" fmla="*/ 139 w 2089"/>
                  <a:gd name="T19" fmla="*/ 1255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9" h="1393">
                    <a:moveTo>
                      <a:pt x="2089" y="1393"/>
                    </a:moveTo>
                    <a:lnTo>
                      <a:pt x="0" y="1393"/>
                    </a:lnTo>
                    <a:lnTo>
                      <a:pt x="0" y="0"/>
                    </a:lnTo>
                    <a:lnTo>
                      <a:pt x="2089" y="0"/>
                    </a:lnTo>
                    <a:lnTo>
                      <a:pt x="2089" y="1393"/>
                    </a:lnTo>
                    <a:close/>
                    <a:moveTo>
                      <a:pt x="139" y="1255"/>
                    </a:moveTo>
                    <a:lnTo>
                      <a:pt x="1949" y="1255"/>
                    </a:lnTo>
                    <a:lnTo>
                      <a:pt x="1949" y="140"/>
                    </a:lnTo>
                    <a:lnTo>
                      <a:pt x="139" y="140"/>
                    </a:lnTo>
                    <a:lnTo>
                      <a:pt x="139" y="125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Rectangle 54"/>
              <p:cNvSpPr>
                <a:spLocks noChangeArrowheads="1"/>
              </p:cNvSpPr>
              <p:nvPr/>
            </p:nvSpPr>
            <p:spPr bwMode="auto">
              <a:xfrm>
                <a:off x="1958" y="2927"/>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5"/>
              <p:cNvSpPr>
                <a:spLocks noChangeArrowheads="1"/>
              </p:cNvSpPr>
              <p:nvPr/>
            </p:nvSpPr>
            <p:spPr bwMode="auto">
              <a:xfrm>
                <a:off x="3907" y="2927"/>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Rectangle 56"/>
              <p:cNvSpPr>
                <a:spLocks noChangeArrowheads="1"/>
              </p:cNvSpPr>
              <p:nvPr/>
            </p:nvSpPr>
            <p:spPr bwMode="auto">
              <a:xfrm>
                <a:off x="3073" y="2927"/>
                <a:ext cx="696"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57"/>
              <p:cNvSpPr>
                <a:spLocks noChangeArrowheads="1"/>
              </p:cNvSpPr>
              <p:nvPr/>
            </p:nvSpPr>
            <p:spPr bwMode="auto">
              <a:xfrm>
                <a:off x="1958" y="2650"/>
                <a:ext cx="975"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58"/>
              <p:cNvSpPr>
                <a:spLocks noChangeArrowheads="1"/>
              </p:cNvSpPr>
              <p:nvPr/>
            </p:nvSpPr>
            <p:spPr bwMode="auto">
              <a:xfrm>
                <a:off x="3073" y="2650"/>
                <a:ext cx="974"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59"/>
              <p:cNvSpPr>
                <a:spLocks noChangeArrowheads="1"/>
              </p:cNvSpPr>
              <p:nvPr/>
            </p:nvSpPr>
            <p:spPr bwMode="auto">
              <a:xfrm>
                <a:off x="1958" y="2370"/>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0"/>
              <p:cNvSpPr>
                <a:spLocks/>
              </p:cNvSpPr>
              <p:nvPr/>
            </p:nvSpPr>
            <p:spPr bwMode="auto">
              <a:xfrm>
                <a:off x="4535" y="2789"/>
                <a:ext cx="1115" cy="1462"/>
              </a:xfrm>
              <a:custGeom>
                <a:avLst/>
                <a:gdLst>
                  <a:gd name="T0" fmla="*/ 1115 w 1115"/>
                  <a:gd name="T1" fmla="*/ 1462 h 1462"/>
                  <a:gd name="T2" fmla="*/ 1044 w 1115"/>
                  <a:gd name="T3" fmla="*/ 1462 h 1462"/>
                  <a:gd name="T4" fmla="*/ 556 w 1115"/>
                  <a:gd name="T5" fmla="*/ 836 h 1462"/>
                  <a:gd name="T6" fmla="*/ 69 w 1115"/>
                  <a:gd name="T7" fmla="*/ 1462 h 1462"/>
                  <a:gd name="T8" fmla="*/ 0 w 1115"/>
                  <a:gd name="T9" fmla="*/ 1462 h 1462"/>
                  <a:gd name="T10" fmla="*/ 0 w 1115"/>
                  <a:gd name="T11" fmla="*/ 0 h 1462"/>
                  <a:gd name="T12" fmla="*/ 1115 w 1115"/>
                  <a:gd name="T13" fmla="*/ 0 h 1462"/>
                  <a:gd name="T14" fmla="*/ 1115 w 1115"/>
                  <a:gd name="T15" fmla="*/ 1462 h 1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5" h="1462">
                    <a:moveTo>
                      <a:pt x="1115" y="1462"/>
                    </a:moveTo>
                    <a:lnTo>
                      <a:pt x="1044" y="1462"/>
                    </a:lnTo>
                    <a:lnTo>
                      <a:pt x="556" y="836"/>
                    </a:lnTo>
                    <a:lnTo>
                      <a:pt x="69" y="1462"/>
                    </a:lnTo>
                    <a:lnTo>
                      <a:pt x="0" y="1462"/>
                    </a:lnTo>
                    <a:lnTo>
                      <a:pt x="0" y="0"/>
                    </a:lnTo>
                    <a:lnTo>
                      <a:pt x="1115" y="0"/>
                    </a:lnTo>
                    <a:lnTo>
                      <a:pt x="1115" y="1462"/>
                    </a:lnTo>
                    <a:close/>
                  </a:path>
                </a:pathLst>
              </a:custGeom>
              <a:solidFill>
                <a:srgbClr val="66A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1"/>
              <p:cNvSpPr>
                <a:spLocks/>
              </p:cNvSpPr>
              <p:nvPr/>
            </p:nvSpPr>
            <p:spPr bwMode="auto">
              <a:xfrm>
                <a:off x="4883" y="2789"/>
                <a:ext cx="419" cy="1105"/>
              </a:xfrm>
              <a:custGeom>
                <a:avLst/>
                <a:gdLst>
                  <a:gd name="T0" fmla="*/ 208 w 419"/>
                  <a:gd name="T1" fmla="*/ 836 h 1105"/>
                  <a:gd name="T2" fmla="*/ 419 w 419"/>
                  <a:gd name="T3" fmla="*/ 1105 h 1105"/>
                  <a:gd name="T4" fmla="*/ 419 w 419"/>
                  <a:gd name="T5" fmla="*/ 0 h 1105"/>
                  <a:gd name="T6" fmla="*/ 0 w 419"/>
                  <a:gd name="T7" fmla="*/ 0 h 1105"/>
                  <a:gd name="T8" fmla="*/ 0 w 419"/>
                  <a:gd name="T9" fmla="*/ 1105 h 1105"/>
                  <a:gd name="T10" fmla="*/ 208 w 419"/>
                  <a:gd name="T11" fmla="*/ 836 h 1105"/>
                </a:gdLst>
                <a:ahLst/>
                <a:cxnLst>
                  <a:cxn ang="0">
                    <a:pos x="T0" y="T1"/>
                  </a:cxn>
                  <a:cxn ang="0">
                    <a:pos x="T2" y="T3"/>
                  </a:cxn>
                  <a:cxn ang="0">
                    <a:pos x="T4" y="T5"/>
                  </a:cxn>
                  <a:cxn ang="0">
                    <a:pos x="T6" y="T7"/>
                  </a:cxn>
                  <a:cxn ang="0">
                    <a:pos x="T8" y="T9"/>
                  </a:cxn>
                  <a:cxn ang="0">
                    <a:pos x="T10" y="T11"/>
                  </a:cxn>
                </a:cxnLst>
                <a:rect l="0" t="0" r="r" b="b"/>
                <a:pathLst>
                  <a:path w="419" h="1105">
                    <a:moveTo>
                      <a:pt x="208" y="836"/>
                    </a:moveTo>
                    <a:lnTo>
                      <a:pt x="419" y="1105"/>
                    </a:lnTo>
                    <a:lnTo>
                      <a:pt x="419" y="0"/>
                    </a:lnTo>
                    <a:lnTo>
                      <a:pt x="0" y="0"/>
                    </a:lnTo>
                    <a:lnTo>
                      <a:pt x="0" y="1105"/>
                    </a:lnTo>
                    <a:lnTo>
                      <a:pt x="208" y="836"/>
                    </a:ln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2"/>
              <p:cNvSpPr>
                <a:spLocks noEditPoints="1"/>
              </p:cNvSpPr>
              <p:nvPr/>
            </p:nvSpPr>
            <p:spPr bwMode="auto">
              <a:xfrm>
                <a:off x="4466" y="2719"/>
                <a:ext cx="1253" cy="1603"/>
              </a:xfrm>
              <a:custGeom>
                <a:avLst/>
                <a:gdLst>
                  <a:gd name="T0" fmla="*/ 1253 w 1253"/>
                  <a:gd name="T1" fmla="*/ 1603 h 1603"/>
                  <a:gd name="T2" fmla="*/ 1079 w 1253"/>
                  <a:gd name="T3" fmla="*/ 1603 h 1603"/>
                  <a:gd name="T4" fmla="*/ 625 w 1253"/>
                  <a:gd name="T5" fmla="*/ 1019 h 1603"/>
                  <a:gd name="T6" fmla="*/ 172 w 1253"/>
                  <a:gd name="T7" fmla="*/ 1603 h 1603"/>
                  <a:gd name="T8" fmla="*/ 0 w 1253"/>
                  <a:gd name="T9" fmla="*/ 1603 h 1603"/>
                  <a:gd name="T10" fmla="*/ 0 w 1253"/>
                  <a:gd name="T11" fmla="*/ 0 h 1603"/>
                  <a:gd name="T12" fmla="*/ 1253 w 1253"/>
                  <a:gd name="T13" fmla="*/ 0 h 1603"/>
                  <a:gd name="T14" fmla="*/ 1253 w 1253"/>
                  <a:gd name="T15" fmla="*/ 1603 h 1603"/>
                  <a:gd name="T16" fmla="*/ 625 w 1253"/>
                  <a:gd name="T17" fmla="*/ 792 h 1603"/>
                  <a:gd name="T18" fmla="*/ 1113 w 1253"/>
                  <a:gd name="T19" fmla="*/ 1420 h 1603"/>
                  <a:gd name="T20" fmla="*/ 1113 w 1253"/>
                  <a:gd name="T21" fmla="*/ 139 h 1603"/>
                  <a:gd name="T22" fmla="*/ 138 w 1253"/>
                  <a:gd name="T23" fmla="*/ 139 h 1603"/>
                  <a:gd name="T24" fmla="*/ 138 w 1253"/>
                  <a:gd name="T25" fmla="*/ 1420 h 1603"/>
                  <a:gd name="T26" fmla="*/ 625 w 1253"/>
                  <a:gd name="T27" fmla="*/ 792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3" h="1603">
                    <a:moveTo>
                      <a:pt x="1253" y="1603"/>
                    </a:moveTo>
                    <a:lnTo>
                      <a:pt x="1079" y="1603"/>
                    </a:lnTo>
                    <a:lnTo>
                      <a:pt x="625" y="1019"/>
                    </a:lnTo>
                    <a:lnTo>
                      <a:pt x="172" y="1603"/>
                    </a:lnTo>
                    <a:lnTo>
                      <a:pt x="0" y="1603"/>
                    </a:lnTo>
                    <a:lnTo>
                      <a:pt x="0" y="0"/>
                    </a:lnTo>
                    <a:lnTo>
                      <a:pt x="1253" y="0"/>
                    </a:lnTo>
                    <a:lnTo>
                      <a:pt x="1253" y="1603"/>
                    </a:lnTo>
                    <a:close/>
                    <a:moveTo>
                      <a:pt x="625" y="792"/>
                    </a:moveTo>
                    <a:lnTo>
                      <a:pt x="1113" y="1420"/>
                    </a:lnTo>
                    <a:lnTo>
                      <a:pt x="1113" y="139"/>
                    </a:lnTo>
                    <a:lnTo>
                      <a:pt x="138" y="139"/>
                    </a:lnTo>
                    <a:lnTo>
                      <a:pt x="138" y="1420"/>
                    </a:lnTo>
                    <a:lnTo>
                      <a:pt x="625" y="792"/>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63"/>
              <p:cNvSpPr>
                <a:spLocks noChangeArrowheads="1"/>
              </p:cNvSpPr>
              <p:nvPr/>
            </p:nvSpPr>
            <p:spPr bwMode="auto">
              <a:xfrm>
                <a:off x="4814" y="2789"/>
                <a:ext cx="138" cy="1105"/>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64"/>
              <p:cNvSpPr>
                <a:spLocks noChangeArrowheads="1"/>
              </p:cNvSpPr>
              <p:nvPr/>
            </p:nvSpPr>
            <p:spPr bwMode="auto">
              <a:xfrm>
                <a:off x="5231" y="2789"/>
                <a:ext cx="140" cy="55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65"/>
              <p:cNvSpPr>
                <a:spLocks noChangeArrowheads="1"/>
              </p:cNvSpPr>
              <p:nvPr/>
            </p:nvSpPr>
            <p:spPr bwMode="auto">
              <a:xfrm>
                <a:off x="5231" y="3486"/>
                <a:ext cx="140" cy="408"/>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Rectangle 66"/>
              <p:cNvSpPr>
                <a:spLocks noChangeArrowheads="1"/>
              </p:cNvSpPr>
              <p:nvPr/>
            </p:nvSpPr>
            <p:spPr bwMode="auto">
              <a:xfrm>
                <a:off x="3073" y="2370"/>
                <a:ext cx="974"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7"/>
              <p:cNvSpPr>
                <a:spLocks noChangeArrowheads="1"/>
              </p:cNvSpPr>
              <p:nvPr/>
            </p:nvSpPr>
            <p:spPr bwMode="auto">
              <a:xfrm>
                <a:off x="4255" y="1326"/>
                <a:ext cx="1672" cy="1672"/>
              </a:xfrm>
              <a:prstGeom prst="ellipse">
                <a:avLst/>
              </a:prstGeom>
              <a:solidFill>
                <a:srgbClr val="FF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68"/>
              <p:cNvSpPr>
                <a:spLocks/>
              </p:cNvSpPr>
              <p:nvPr/>
            </p:nvSpPr>
            <p:spPr bwMode="auto">
              <a:xfrm>
                <a:off x="4952" y="1326"/>
                <a:ext cx="975" cy="1672"/>
              </a:xfrm>
              <a:custGeom>
                <a:avLst/>
                <a:gdLst>
                  <a:gd name="T0" fmla="*/ 77 w 538"/>
                  <a:gd name="T1" fmla="*/ 0 h 922"/>
                  <a:gd name="T2" fmla="*/ 0 w 538"/>
                  <a:gd name="T3" fmla="*/ 7 h 922"/>
                  <a:gd name="T4" fmla="*/ 385 w 538"/>
                  <a:gd name="T5" fmla="*/ 461 h 922"/>
                  <a:gd name="T6" fmla="*/ 0 w 538"/>
                  <a:gd name="T7" fmla="*/ 915 h 922"/>
                  <a:gd name="T8" fmla="*/ 77 w 538"/>
                  <a:gd name="T9" fmla="*/ 922 h 922"/>
                  <a:gd name="T10" fmla="*/ 538 w 538"/>
                  <a:gd name="T11" fmla="*/ 461 h 922"/>
                  <a:gd name="T12" fmla="*/ 77 w 538"/>
                  <a:gd name="T13" fmla="*/ 0 h 922"/>
                </a:gdLst>
                <a:ahLst/>
                <a:cxnLst>
                  <a:cxn ang="0">
                    <a:pos x="T0" y="T1"/>
                  </a:cxn>
                  <a:cxn ang="0">
                    <a:pos x="T2" y="T3"/>
                  </a:cxn>
                  <a:cxn ang="0">
                    <a:pos x="T4" y="T5"/>
                  </a:cxn>
                  <a:cxn ang="0">
                    <a:pos x="T6" y="T7"/>
                  </a:cxn>
                  <a:cxn ang="0">
                    <a:pos x="T8" y="T9"/>
                  </a:cxn>
                  <a:cxn ang="0">
                    <a:pos x="T10" y="T11"/>
                  </a:cxn>
                  <a:cxn ang="0">
                    <a:pos x="T12" y="T13"/>
                  </a:cxn>
                </a:cxnLst>
                <a:rect l="0" t="0" r="r" b="b"/>
                <a:pathLst>
                  <a:path w="538" h="922">
                    <a:moveTo>
                      <a:pt x="77" y="0"/>
                    </a:moveTo>
                    <a:cubicBezTo>
                      <a:pt x="51" y="0"/>
                      <a:pt x="26" y="3"/>
                      <a:pt x="0" y="7"/>
                    </a:cubicBezTo>
                    <a:cubicBezTo>
                      <a:pt x="218" y="44"/>
                      <a:pt x="385" y="233"/>
                      <a:pt x="385" y="461"/>
                    </a:cubicBezTo>
                    <a:cubicBezTo>
                      <a:pt x="385" y="689"/>
                      <a:pt x="218" y="878"/>
                      <a:pt x="0" y="915"/>
                    </a:cubicBezTo>
                    <a:cubicBezTo>
                      <a:pt x="26" y="919"/>
                      <a:pt x="51" y="922"/>
                      <a:pt x="77" y="922"/>
                    </a:cubicBezTo>
                    <a:cubicBezTo>
                      <a:pt x="332" y="922"/>
                      <a:pt x="538" y="716"/>
                      <a:pt x="538" y="461"/>
                    </a:cubicBezTo>
                    <a:cubicBezTo>
                      <a:pt x="538" y="206"/>
                      <a:pt x="332" y="0"/>
                      <a:pt x="77" y="0"/>
                    </a:cubicBezTo>
                    <a:close/>
                  </a:path>
                </a:pathLst>
              </a:custGeom>
              <a:solidFill>
                <a:srgbClr val="E56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69"/>
              <p:cNvSpPr>
                <a:spLocks noEditPoints="1"/>
              </p:cNvSpPr>
              <p:nvPr/>
            </p:nvSpPr>
            <p:spPr bwMode="auto">
              <a:xfrm>
                <a:off x="4186" y="1257"/>
                <a:ext cx="1812" cy="1810"/>
              </a:xfrm>
              <a:custGeom>
                <a:avLst/>
                <a:gdLst>
                  <a:gd name="T0" fmla="*/ 499 w 999"/>
                  <a:gd name="T1" fmla="*/ 998 h 998"/>
                  <a:gd name="T2" fmla="*/ 0 w 999"/>
                  <a:gd name="T3" fmla="*/ 499 h 998"/>
                  <a:gd name="T4" fmla="*/ 499 w 999"/>
                  <a:gd name="T5" fmla="*/ 0 h 998"/>
                  <a:gd name="T6" fmla="*/ 999 w 999"/>
                  <a:gd name="T7" fmla="*/ 499 h 998"/>
                  <a:gd name="T8" fmla="*/ 499 w 999"/>
                  <a:gd name="T9" fmla="*/ 998 h 998"/>
                  <a:gd name="T10" fmla="*/ 499 w 999"/>
                  <a:gd name="T11" fmla="*/ 77 h 998"/>
                  <a:gd name="T12" fmla="*/ 77 w 999"/>
                  <a:gd name="T13" fmla="*/ 499 h 998"/>
                  <a:gd name="T14" fmla="*/ 499 w 999"/>
                  <a:gd name="T15" fmla="*/ 921 h 998"/>
                  <a:gd name="T16" fmla="*/ 922 w 999"/>
                  <a:gd name="T17" fmla="*/ 499 h 998"/>
                  <a:gd name="T18" fmla="*/ 499 w 999"/>
                  <a:gd name="T19" fmla="*/ 77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9" h="998">
                    <a:moveTo>
                      <a:pt x="499" y="998"/>
                    </a:moveTo>
                    <a:cubicBezTo>
                      <a:pt x="224" y="998"/>
                      <a:pt x="0" y="774"/>
                      <a:pt x="0" y="499"/>
                    </a:cubicBezTo>
                    <a:cubicBezTo>
                      <a:pt x="0" y="224"/>
                      <a:pt x="224" y="0"/>
                      <a:pt x="499" y="0"/>
                    </a:cubicBezTo>
                    <a:cubicBezTo>
                      <a:pt x="775" y="0"/>
                      <a:pt x="999" y="224"/>
                      <a:pt x="999" y="499"/>
                    </a:cubicBezTo>
                    <a:cubicBezTo>
                      <a:pt x="999" y="774"/>
                      <a:pt x="775" y="998"/>
                      <a:pt x="499" y="998"/>
                    </a:cubicBezTo>
                    <a:close/>
                    <a:moveTo>
                      <a:pt x="499" y="77"/>
                    </a:moveTo>
                    <a:cubicBezTo>
                      <a:pt x="266" y="77"/>
                      <a:pt x="77" y="266"/>
                      <a:pt x="77" y="499"/>
                    </a:cubicBezTo>
                    <a:cubicBezTo>
                      <a:pt x="77" y="732"/>
                      <a:pt x="266" y="921"/>
                      <a:pt x="499" y="921"/>
                    </a:cubicBezTo>
                    <a:cubicBezTo>
                      <a:pt x="732" y="921"/>
                      <a:pt x="922" y="732"/>
                      <a:pt x="922" y="499"/>
                    </a:cubicBezTo>
                    <a:cubicBezTo>
                      <a:pt x="922" y="266"/>
                      <a:pt x="732" y="77"/>
                      <a:pt x="499"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70"/>
              <p:cNvSpPr>
                <a:spLocks/>
              </p:cNvSpPr>
              <p:nvPr/>
            </p:nvSpPr>
            <p:spPr bwMode="auto">
              <a:xfrm>
                <a:off x="4326" y="1397"/>
                <a:ext cx="765" cy="765"/>
              </a:xfrm>
              <a:custGeom>
                <a:avLst/>
                <a:gdLst>
                  <a:gd name="T0" fmla="*/ 77 w 422"/>
                  <a:gd name="T1" fmla="*/ 422 h 422"/>
                  <a:gd name="T2" fmla="*/ 0 w 422"/>
                  <a:gd name="T3" fmla="*/ 422 h 422"/>
                  <a:gd name="T4" fmla="*/ 422 w 422"/>
                  <a:gd name="T5" fmla="*/ 0 h 422"/>
                  <a:gd name="T6" fmla="*/ 422 w 422"/>
                  <a:gd name="T7" fmla="*/ 76 h 422"/>
                  <a:gd name="T8" fmla="*/ 77 w 422"/>
                  <a:gd name="T9" fmla="*/ 422 h 422"/>
                </a:gdLst>
                <a:ahLst/>
                <a:cxnLst>
                  <a:cxn ang="0">
                    <a:pos x="T0" y="T1"/>
                  </a:cxn>
                  <a:cxn ang="0">
                    <a:pos x="T2" y="T3"/>
                  </a:cxn>
                  <a:cxn ang="0">
                    <a:pos x="T4" y="T5"/>
                  </a:cxn>
                  <a:cxn ang="0">
                    <a:pos x="T6" y="T7"/>
                  </a:cxn>
                  <a:cxn ang="0">
                    <a:pos x="T8" y="T9"/>
                  </a:cxn>
                </a:cxnLst>
                <a:rect l="0" t="0" r="r" b="b"/>
                <a:pathLst>
                  <a:path w="422" h="422">
                    <a:moveTo>
                      <a:pt x="77" y="422"/>
                    </a:moveTo>
                    <a:cubicBezTo>
                      <a:pt x="0" y="422"/>
                      <a:pt x="0" y="422"/>
                      <a:pt x="0" y="422"/>
                    </a:cubicBezTo>
                    <a:cubicBezTo>
                      <a:pt x="0" y="189"/>
                      <a:pt x="189" y="0"/>
                      <a:pt x="422" y="0"/>
                    </a:cubicBezTo>
                    <a:cubicBezTo>
                      <a:pt x="422" y="76"/>
                      <a:pt x="422" y="76"/>
                      <a:pt x="422" y="76"/>
                    </a:cubicBezTo>
                    <a:cubicBezTo>
                      <a:pt x="232" y="76"/>
                      <a:pt x="77" y="231"/>
                      <a:pt x="77" y="422"/>
                    </a:cubicBez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71"/>
              <p:cNvSpPr>
                <a:spLocks noEditPoints="1"/>
              </p:cNvSpPr>
              <p:nvPr/>
            </p:nvSpPr>
            <p:spPr bwMode="auto">
              <a:xfrm>
                <a:off x="4674" y="1674"/>
                <a:ext cx="417" cy="419"/>
              </a:xfrm>
              <a:custGeom>
                <a:avLst/>
                <a:gdLst>
                  <a:gd name="T0" fmla="*/ 115 w 230"/>
                  <a:gd name="T1" fmla="*/ 231 h 231"/>
                  <a:gd name="T2" fmla="*/ 0 w 230"/>
                  <a:gd name="T3" fmla="*/ 115 h 231"/>
                  <a:gd name="T4" fmla="*/ 115 w 230"/>
                  <a:gd name="T5" fmla="*/ 0 h 231"/>
                  <a:gd name="T6" fmla="*/ 230 w 230"/>
                  <a:gd name="T7" fmla="*/ 115 h 231"/>
                  <a:gd name="T8" fmla="*/ 115 w 230"/>
                  <a:gd name="T9" fmla="*/ 231 h 231"/>
                  <a:gd name="T10" fmla="*/ 115 w 230"/>
                  <a:gd name="T11" fmla="*/ 77 h 231"/>
                  <a:gd name="T12" fmla="*/ 77 w 230"/>
                  <a:gd name="T13" fmla="*/ 115 h 231"/>
                  <a:gd name="T14" fmla="*/ 115 w 230"/>
                  <a:gd name="T15" fmla="*/ 154 h 231"/>
                  <a:gd name="T16" fmla="*/ 153 w 230"/>
                  <a:gd name="T17" fmla="*/ 115 h 231"/>
                  <a:gd name="T18" fmla="*/ 115 w 230"/>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231"/>
                    </a:moveTo>
                    <a:cubicBezTo>
                      <a:pt x="52" y="231"/>
                      <a:pt x="0" y="179"/>
                      <a:pt x="0" y="115"/>
                    </a:cubicBezTo>
                    <a:cubicBezTo>
                      <a:pt x="0" y="52"/>
                      <a:pt x="52" y="0"/>
                      <a:pt x="115" y="0"/>
                    </a:cubicBezTo>
                    <a:cubicBezTo>
                      <a:pt x="179" y="0"/>
                      <a:pt x="230" y="52"/>
                      <a:pt x="230" y="115"/>
                    </a:cubicBezTo>
                    <a:cubicBezTo>
                      <a:pt x="230" y="179"/>
                      <a:pt x="179" y="231"/>
                      <a:pt x="115" y="231"/>
                    </a:cubicBezTo>
                    <a:close/>
                    <a:moveTo>
                      <a:pt x="115" y="77"/>
                    </a:moveTo>
                    <a:cubicBezTo>
                      <a:pt x="94" y="77"/>
                      <a:pt x="77" y="94"/>
                      <a:pt x="77" y="115"/>
                    </a:cubicBezTo>
                    <a:cubicBezTo>
                      <a:pt x="77" y="137"/>
                      <a:pt x="94" y="154"/>
                      <a:pt x="115" y="154"/>
                    </a:cubicBezTo>
                    <a:cubicBezTo>
                      <a:pt x="136" y="154"/>
                      <a:pt x="153" y="137"/>
                      <a:pt x="153" y="115"/>
                    </a:cubicBezTo>
                    <a:cubicBezTo>
                      <a:pt x="153" y="94"/>
                      <a:pt x="136" y="77"/>
                      <a:pt x="115"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2"/>
              <p:cNvSpPr>
                <a:spLocks noEditPoints="1"/>
              </p:cNvSpPr>
              <p:nvPr/>
            </p:nvSpPr>
            <p:spPr bwMode="auto">
              <a:xfrm>
                <a:off x="5091" y="2231"/>
                <a:ext cx="419" cy="419"/>
              </a:xfrm>
              <a:custGeom>
                <a:avLst/>
                <a:gdLst>
                  <a:gd name="T0" fmla="*/ 116 w 231"/>
                  <a:gd name="T1" fmla="*/ 231 h 231"/>
                  <a:gd name="T2" fmla="*/ 0 w 231"/>
                  <a:gd name="T3" fmla="*/ 116 h 231"/>
                  <a:gd name="T4" fmla="*/ 116 w 231"/>
                  <a:gd name="T5" fmla="*/ 0 h 231"/>
                  <a:gd name="T6" fmla="*/ 231 w 231"/>
                  <a:gd name="T7" fmla="*/ 116 h 231"/>
                  <a:gd name="T8" fmla="*/ 116 w 231"/>
                  <a:gd name="T9" fmla="*/ 231 h 231"/>
                  <a:gd name="T10" fmla="*/ 116 w 231"/>
                  <a:gd name="T11" fmla="*/ 77 h 231"/>
                  <a:gd name="T12" fmla="*/ 77 w 231"/>
                  <a:gd name="T13" fmla="*/ 116 h 231"/>
                  <a:gd name="T14" fmla="*/ 116 w 231"/>
                  <a:gd name="T15" fmla="*/ 154 h 231"/>
                  <a:gd name="T16" fmla="*/ 154 w 231"/>
                  <a:gd name="T17" fmla="*/ 116 h 231"/>
                  <a:gd name="T18" fmla="*/ 116 w 231"/>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1">
                    <a:moveTo>
                      <a:pt x="116" y="231"/>
                    </a:moveTo>
                    <a:cubicBezTo>
                      <a:pt x="52" y="231"/>
                      <a:pt x="0" y="179"/>
                      <a:pt x="0" y="116"/>
                    </a:cubicBezTo>
                    <a:cubicBezTo>
                      <a:pt x="0" y="52"/>
                      <a:pt x="52" y="0"/>
                      <a:pt x="116" y="0"/>
                    </a:cubicBezTo>
                    <a:cubicBezTo>
                      <a:pt x="179" y="0"/>
                      <a:pt x="231" y="52"/>
                      <a:pt x="231" y="116"/>
                    </a:cubicBezTo>
                    <a:cubicBezTo>
                      <a:pt x="231" y="179"/>
                      <a:pt x="179" y="231"/>
                      <a:pt x="116" y="231"/>
                    </a:cubicBezTo>
                    <a:close/>
                    <a:moveTo>
                      <a:pt x="116" y="77"/>
                    </a:moveTo>
                    <a:cubicBezTo>
                      <a:pt x="94" y="77"/>
                      <a:pt x="77" y="94"/>
                      <a:pt x="77" y="116"/>
                    </a:cubicBezTo>
                    <a:cubicBezTo>
                      <a:pt x="77" y="137"/>
                      <a:pt x="94" y="154"/>
                      <a:pt x="116" y="154"/>
                    </a:cubicBezTo>
                    <a:cubicBezTo>
                      <a:pt x="137" y="154"/>
                      <a:pt x="154" y="137"/>
                      <a:pt x="154" y="116"/>
                    </a:cubicBezTo>
                    <a:cubicBezTo>
                      <a:pt x="154" y="94"/>
                      <a:pt x="137" y="77"/>
                      <a:pt x="116"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73"/>
              <p:cNvSpPr>
                <a:spLocks/>
              </p:cNvSpPr>
              <p:nvPr/>
            </p:nvSpPr>
            <p:spPr bwMode="auto">
              <a:xfrm>
                <a:off x="4625" y="1694"/>
                <a:ext cx="934" cy="936"/>
              </a:xfrm>
              <a:custGeom>
                <a:avLst/>
                <a:gdLst>
                  <a:gd name="T0" fmla="*/ 934 w 934"/>
                  <a:gd name="T1" fmla="*/ 100 h 936"/>
                  <a:gd name="T2" fmla="*/ 98 w 934"/>
                  <a:gd name="T3" fmla="*/ 936 h 936"/>
                  <a:gd name="T4" fmla="*/ 0 w 934"/>
                  <a:gd name="T5" fmla="*/ 836 h 936"/>
                  <a:gd name="T6" fmla="*/ 836 w 934"/>
                  <a:gd name="T7" fmla="*/ 0 h 936"/>
                  <a:gd name="T8" fmla="*/ 934 w 934"/>
                  <a:gd name="T9" fmla="*/ 100 h 936"/>
                </a:gdLst>
                <a:ahLst/>
                <a:cxnLst>
                  <a:cxn ang="0">
                    <a:pos x="T0" y="T1"/>
                  </a:cxn>
                  <a:cxn ang="0">
                    <a:pos x="T2" y="T3"/>
                  </a:cxn>
                  <a:cxn ang="0">
                    <a:pos x="T4" y="T5"/>
                  </a:cxn>
                  <a:cxn ang="0">
                    <a:pos x="T6" y="T7"/>
                  </a:cxn>
                  <a:cxn ang="0">
                    <a:pos x="T8" y="T9"/>
                  </a:cxn>
                </a:cxnLst>
                <a:rect l="0" t="0" r="r" b="b"/>
                <a:pathLst>
                  <a:path w="934" h="936">
                    <a:moveTo>
                      <a:pt x="934" y="100"/>
                    </a:moveTo>
                    <a:lnTo>
                      <a:pt x="98" y="936"/>
                    </a:lnTo>
                    <a:lnTo>
                      <a:pt x="0" y="836"/>
                    </a:lnTo>
                    <a:lnTo>
                      <a:pt x="836" y="0"/>
                    </a:lnTo>
                    <a:lnTo>
                      <a:pt x="934" y="100"/>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74"/>
              <p:cNvSpPr>
                <a:spLocks noChangeArrowheads="1"/>
              </p:cNvSpPr>
              <p:nvPr/>
            </p:nvSpPr>
            <p:spPr bwMode="auto">
              <a:xfrm>
                <a:off x="2237" y="1117"/>
                <a:ext cx="138"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75"/>
              <p:cNvSpPr>
                <a:spLocks noChangeArrowheads="1"/>
              </p:cNvSpPr>
              <p:nvPr/>
            </p:nvSpPr>
            <p:spPr bwMode="auto">
              <a:xfrm>
                <a:off x="2514" y="1117"/>
                <a:ext cx="907"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0" name="Rounded Rectangle 119"/>
            <p:cNvSpPr/>
            <p:nvPr/>
          </p:nvSpPr>
          <p:spPr>
            <a:xfrm>
              <a:off x="9365671" y="4991380"/>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Rectangle 2"/>
          <p:cNvSpPr/>
          <p:nvPr/>
        </p:nvSpPr>
        <p:spPr>
          <a:xfrm>
            <a:off x="644107" y="2935515"/>
            <a:ext cx="3209981" cy="369332"/>
          </a:xfrm>
          <a:prstGeom prst="rect">
            <a:avLst/>
          </a:prstGeom>
        </p:spPr>
        <p:txBody>
          <a:bodyPr wrap="none">
            <a:spAutoFit/>
          </a:bodyPr>
          <a:lstStyle/>
          <a:p>
            <a:r>
              <a:rPr lang="en-US" b="1" dirty="0">
                <a:solidFill>
                  <a:srgbClr val="E76121"/>
                </a:solidFill>
              </a:rPr>
              <a:t>Assign a person responsible. </a:t>
            </a:r>
          </a:p>
        </p:txBody>
      </p:sp>
    </p:spTree>
    <p:extLst>
      <p:ext uri="{BB962C8B-B14F-4D97-AF65-F5344CB8AC3E}">
        <p14:creationId xmlns:p14="http://schemas.microsoft.com/office/powerpoint/2010/main" val="1834161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341" y="782391"/>
            <a:ext cx="4390016" cy="712017"/>
          </a:xfrm>
        </p:spPr>
        <p:txBody>
          <a:bodyPr>
            <a:normAutofit/>
          </a:bodyPr>
          <a:lstStyle/>
          <a:p>
            <a:pPr>
              <a:lnSpc>
                <a:spcPct val="100000"/>
              </a:lnSpc>
            </a:pPr>
            <a:r>
              <a:rPr lang="en-US" sz="4000" b="1" dirty="0"/>
              <a:t>Calenery</a:t>
            </a:r>
          </a:p>
        </p:txBody>
      </p:sp>
      <p:sp>
        <p:nvSpPr>
          <p:cNvPr id="4" name="Rectangle 3"/>
          <p:cNvSpPr/>
          <p:nvPr/>
        </p:nvSpPr>
        <p:spPr>
          <a:xfrm>
            <a:off x="746703" y="1320979"/>
            <a:ext cx="1079142" cy="461024"/>
          </a:xfrm>
          <a:prstGeom prst="rect">
            <a:avLst/>
          </a:prstGeom>
        </p:spPr>
        <p:txBody>
          <a:bodyPr wrap="none">
            <a:spAutoFit/>
          </a:bodyPr>
          <a:lstStyle/>
          <a:p>
            <a:pPr>
              <a:lnSpc>
                <a:spcPct val="150000"/>
              </a:lnSpc>
            </a:pPr>
            <a:r>
              <a:rPr lang="en-US" dirty="0">
                <a:solidFill>
                  <a:schemeClr val="bg1">
                    <a:lumMod val="75000"/>
                  </a:schemeClr>
                </a:solidFill>
                <a:latin typeface="+mj-lt"/>
              </a:rPr>
              <a:t>TOOL 2</a:t>
            </a:r>
          </a:p>
        </p:txBody>
      </p:sp>
      <p:sp>
        <p:nvSpPr>
          <p:cNvPr id="6" name="Rectangle 5"/>
          <p:cNvSpPr/>
          <p:nvPr/>
        </p:nvSpPr>
        <p:spPr>
          <a:xfrm>
            <a:off x="7120535" y="2254572"/>
            <a:ext cx="4080865" cy="3108543"/>
          </a:xfrm>
          <a:prstGeom prst="rect">
            <a:avLst/>
          </a:prstGeom>
        </p:spPr>
        <p:txBody>
          <a:bodyPr wrap="square">
            <a:spAutoFit/>
          </a:bodyPr>
          <a:lstStyle/>
          <a:p>
            <a:r>
              <a:rPr lang="en-US" b="1" dirty="0">
                <a:solidFill>
                  <a:srgbClr val="E76121"/>
                </a:solidFill>
              </a:rPr>
              <a:t>What do I get?</a:t>
            </a:r>
          </a:p>
          <a:p>
            <a:r>
              <a:rPr lang="en-US" sz="1600" dirty="0">
                <a:solidFill>
                  <a:schemeClr val="tx1">
                    <a:lumMod val="65000"/>
                    <a:lumOff val="35000"/>
                  </a:schemeClr>
                </a:solidFill>
              </a:rPr>
              <a:t>Make It Possible for Clients to Book a Meeting With You Easily. You client easily see your available time slots.  </a:t>
            </a:r>
          </a:p>
          <a:p>
            <a:endParaRPr lang="en-US" sz="1600" dirty="0">
              <a:solidFill>
                <a:schemeClr val="tx1">
                  <a:lumMod val="65000"/>
                  <a:lumOff val="35000"/>
                </a:schemeClr>
              </a:solidFill>
            </a:endParaRPr>
          </a:p>
          <a:p>
            <a:r>
              <a:rPr lang="en-US" b="1" dirty="0">
                <a:solidFill>
                  <a:srgbClr val="E76121"/>
                </a:solidFill>
              </a:rPr>
              <a:t>Why is it so good?</a:t>
            </a:r>
          </a:p>
          <a:p>
            <a:r>
              <a:rPr lang="en-US" sz="1600" dirty="0">
                <a:solidFill>
                  <a:schemeClr val="tx1">
                    <a:lumMod val="65000"/>
                    <a:lumOff val="35000"/>
                  </a:schemeClr>
                </a:solidFill>
              </a:rPr>
              <a:t>Ok lets schedule a meeting! And there you have it. It is just so cumbersome for both you and the client. You create 3 time slots send them to the client that don’t reply for two weeks when they reply that time slot is already booked for another</a:t>
            </a:r>
          </a:p>
        </p:txBody>
      </p:sp>
    </p:spTree>
    <p:extLst>
      <p:ext uri="{BB962C8B-B14F-4D97-AF65-F5344CB8AC3E}">
        <p14:creationId xmlns:p14="http://schemas.microsoft.com/office/powerpoint/2010/main" val="32251729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206" y="633500"/>
            <a:ext cx="4072542" cy="881638"/>
          </a:xfrm>
        </p:spPr>
        <p:txBody>
          <a:bodyPr>
            <a:normAutofit fontScale="90000"/>
          </a:bodyPr>
          <a:lstStyle/>
          <a:p>
            <a:pPr>
              <a:lnSpc>
                <a:spcPct val="150000"/>
              </a:lnSpc>
            </a:pPr>
            <a:r>
              <a:rPr lang="en-US" sz="4000" b="1" dirty="0"/>
              <a:t>Define Actions</a:t>
            </a:r>
          </a:p>
        </p:txBody>
      </p:sp>
      <p:sp>
        <p:nvSpPr>
          <p:cNvPr id="4" name="Rectangle 3"/>
          <p:cNvSpPr/>
          <p:nvPr/>
        </p:nvSpPr>
        <p:spPr>
          <a:xfrm>
            <a:off x="619206" y="1286028"/>
            <a:ext cx="2359941" cy="461024"/>
          </a:xfrm>
          <a:prstGeom prst="rect">
            <a:avLst/>
          </a:prstGeom>
        </p:spPr>
        <p:txBody>
          <a:bodyPr wrap="none">
            <a:spAutoFit/>
          </a:bodyPr>
          <a:lstStyle/>
          <a:p>
            <a:pPr>
              <a:lnSpc>
                <a:spcPct val="150000"/>
              </a:lnSpc>
            </a:pPr>
            <a:r>
              <a:rPr lang="en-US" dirty="0">
                <a:solidFill>
                  <a:schemeClr val="bg1">
                    <a:lumMod val="75000"/>
                  </a:schemeClr>
                </a:solidFill>
                <a:latin typeface="+mj-lt"/>
              </a:rPr>
              <a:t>FOR EACH STAGE</a:t>
            </a:r>
          </a:p>
        </p:txBody>
      </p:sp>
      <p:sp>
        <p:nvSpPr>
          <p:cNvPr id="5" name="Rectangle 4"/>
          <p:cNvSpPr/>
          <p:nvPr/>
        </p:nvSpPr>
        <p:spPr>
          <a:xfrm>
            <a:off x="619206" y="3625740"/>
            <a:ext cx="4330166" cy="1323439"/>
          </a:xfrm>
          <a:prstGeom prst="rect">
            <a:avLst/>
          </a:prstGeom>
        </p:spPr>
        <p:txBody>
          <a:bodyPr wrap="square">
            <a:spAutoFit/>
          </a:bodyPr>
          <a:lstStyle/>
          <a:p>
            <a:r>
              <a:rPr lang="en-US" sz="1600" dirty="0">
                <a:solidFill>
                  <a:schemeClr val="tx1">
                    <a:lumMod val="65000"/>
                    <a:lumOff val="35000"/>
                  </a:schemeClr>
                </a:solidFill>
              </a:rPr>
              <a:t>Every stage contains small steps and actions</a:t>
            </a:r>
          </a:p>
          <a:p>
            <a:r>
              <a:rPr lang="en-US" sz="1600" dirty="0">
                <a:solidFill>
                  <a:schemeClr val="tx1">
                    <a:lumMod val="65000"/>
                    <a:lumOff val="35000"/>
                  </a:schemeClr>
                </a:solidFill>
              </a:rPr>
              <a:t>that every sales person should do in order to</a:t>
            </a:r>
          </a:p>
          <a:p>
            <a:r>
              <a:rPr lang="en-US" sz="1600" dirty="0">
                <a:solidFill>
                  <a:schemeClr val="tx1">
                    <a:lumMod val="65000"/>
                    <a:lumOff val="35000"/>
                  </a:schemeClr>
                </a:solidFill>
              </a:rPr>
              <a:t>efficiently move the deal to each stage &amp; reach the targeted outcome. Define the actions that is important for your sales process</a:t>
            </a:r>
            <a:r>
              <a:rPr lang="en-US" sz="1600" dirty="0"/>
              <a:t>.</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611439"/>
            <a:ext cx="6094163" cy="4007880"/>
          </a:xfrm>
          <a:prstGeom prst="rect">
            <a:avLst/>
          </a:prstGeom>
        </p:spPr>
      </p:pic>
      <p:sp>
        <p:nvSpPr>
          <p:cNvPr id="9" name="Rectangle 8"/>
          <p:cNvSpPr/>
          <p:nvPr/>
        </p:nvSpPr>
        <p:spPr>
          <a:xfrm>
            <a:off x="619206" y="2894221"/>
            <a:ext cx="4330166" cy="646331"/>
          </a:xfrm>
          <a:prstGeom prst="rect">
            <a:avLst/>
          </a:prstGeom>
        </p:spPr>
        <p:txBody>
          <a:bodyPr wrap="square">
            <a:spAutoFit/>
          </a:bodyPr>
          <a:lstStyle/>
          <a:p>
            <a:r>
              <a:rPr lang="en-US" b="1" dirty="0">
                <a:solidFill>
                  <a:srgbClr val="E76121"/>
                </a:solidFill>
              </a:rPr>
              <a:t>Every stage contains small steps and actions that every sales person.</a:t>
            </a:r>
          </a:p>
        </p:txBody>
      </p:sp>
    </p:spTree>
    <p:extLst>
      <p:ext uri="{BB962C8B-B14F-4D97-AF65-F5344CB8AC3E}">
        <p14:creationId xmlns:p14="http://schemas.microsoft.com/office/powerpoint/2010/main" val="25161553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83072"/>
            <a:ext cx="2326915" cy="622171"/>
          </a:xfrm>
        </p:spPr>
        <p:txBody>
          <a:bodyPr/>
          <a:lstStyle/>
          <a:p>
            <a:r>
              <a:rPr lang="en-US" dirty="0"/>
              <a:t>Agenda</a:t>
            </a:r>
          </a:p>
        </p:txBody>
      </p:sp>
      <p:sp>
        <p:nvSpPr>
          <p:cNvPr id="4" name="Rectangle 3"/>
          <p:cNvSpPr/>
          <p:nvPr/>
        </p:nvSpPr>
        <p:spPr>
          <a:xfrm>
            <a:off x="625631" y="532400"/>
            <a:ext cx="2125903" cy="458202"/>
          </a:xfrm>
          <a:prstGeom prst="rect">
            <a:avLst/>
          </a:prstGeom>
        </p:spPr>
        <p:txBody>
          <a:bodyPr wrap="none">
            <a:spAutoFit/>
          </a:bodyPr>
          <a:lstStyle/>
          <a:p>
            <a:pPr>
              <a:lnSpc>
                <a:spcPct val="150000"/>
              </a:lnSpc>
            </a:pPr>
            <a:r>
              <a:rPr lang="en-US" dirty="0">
                <a:solidFill>
                  <a:schemeClr val="bg1">
                    <a:lumMod val="75000"/>
                  </a:schemeClr>
                </a:solidFill>
                <a:latin typeface="+mj-lt"/>
              </a:rPr>
              <a:t>PRESENTATION</a:t>
            </a:r>
          </a:p>
        </p:txBody>
      </p:sp>
      <p:sp>
        <p:nvSpPr>
          <p:cNvPr id="6" name="Content Placeholder 2"/>
          <p:cNvSpPr>
            <a:spLocks noGrp="1"/>
          </p:cNvSpPr>
          <p:nvPr>
            <p:ph idx="1"/>
          </p:nvPr>
        </p:nvSpPr>
        <p:spPr>
          <a:xfrm>
            <a:off x="631723" y="2536721"/>
            <a:ext cx="3401568" cy="3244645"/>
          </a:xfrm>
        </p:spPr>
        <p:txBody>
          <a:bodyPr>
            <a:normAutofit/>
          </a:bodyPr>
          <a:lstStyle/>
          <a:p>
            <a:pPr marL="0" indent="0">
              <a:lnSpc>
                <a:spcPct val="100000"/>
              </a:lnSpc>
              <a:spcBef>
                <a:spcPts val="0"/>
              </a:spcBef>
              <a:buNone/>
              <a:tabLst>
                <a:tab pos="2227263" algn="l"/>
              </a:tabLst>
            </a:pPr>
            <a:r>
              <a:rPr lang="en-US" sz="1800" b="1" dirty="0">
                <a:latin typeface="+mj-lt"/>
              </a:rPr>
              <a:t>Company</a:t>
            </a:r>
          </a:p>
          <a:p>
            <a:pPr marL="0" indent="0">
              <a:lnSpc>
                <a:spcPct val="100000"/>
              </a:lnSpc>
              <a:spcBef>
                <a:spcPts val="0"/>
              </a:spcBef>
              <a:buNone/>
              <a:tabLst>
                <a:tab pos="2227263" algn="l"/>
              </a:tabLst>
            </a:pPr>
            <a:r>
              <a:rPr lang="en-US" sz="1800" b="1" dirty="0">
                <a:latin typeface="+mj-lt"/>
              </a:rPr>
              <a:t>Overview</a:t>
            </a:r>
          </a:p>
          <a:p>
            <a:pPr marL="0" indent="0">
              <a:buNone/>
              <a:tabLst>
                <a:tab pos="2227263" algn="l"/>
              </a:tabLst>
            </a:pPr>
            <a:endParaRPr lang="en-US" sz="1800" b="1" dirty="0">
              <a:latin typeface="+mj-lt"/>
            </a:endParaRPr>
          </a:p>
          <a:p>
            <a:pPr marL="0" indent="0">
              <a:buNone/>
              <a:tabLst>
                <a:tab pos="2227263" algn="l"/>
              </a:tabLst>
            </a:pPr>
            <a:r>
              <a:rPr lang="en-US" sz="1800" dirty="0"/>
              <a:t>About Us	</a:t>
            </a:r>
            <a:r>
              <a:rPr lang="en-US" sz="1800" dirty="0">
                <a:solidFill>
                  <a:schemeClr val="bg2">
                    <a:lumMod val="90000"/>
                  </a:schemeClr>
                </a:solidFill>
                <a:latin typeface="+mj-lt"/>
              </a:rPr>
              <a:t>06</a:t>
            </a:r>
          </a:p>
          <a:p>
            <a:pPr marL="0" indent="0">
              <a:buNone/>
              <a:tabLst>
                <a:tab pos="2227263" algn="l"/>
              </a:tabLst>
            </a:pPr>
            <a:r>
              <a:rPr lang="en-US" sz="1800" dirty="0"/>
              <a:t>History	</a:t>
            </a:r>
            <a:r>
              <a:rPr lang="en-US" sz="1800" dirty="0">
                <a:solidFill>
                  <a:schemeClr val="bg2">
                    <a:lumMod val="90000"/>
                  </a:schemeClr>
                </a:solidFill>
                <a:latin typeface="+mj-lt"/>
              </a:rPr>
              <a:t>07</a:t>
            </a:r>
          </a:p>
          <a:p>
            <a:pPr marL="0" indent="0">
              <a:buNone/>
              <a:tabLst>
                <a:tab pos="2227263" algn="l"/>
              </a:tabLst>
            </a:pPr>
            <a:r>
              <a:rPr lang="en-US" sz="1800" dirty="0"/>
              <a:t>Team	</a:t>
            </a:r>
            <a:r>
              <a:rPr lang="en-US" sz="1800" dirty="0">
                <a:solidFill>
                  <a:schemeClr val="bg2">
                    <a:lumMod val="90000"/>
                  </a:schemeClr>
                </a:solidFill>
                <a:latin typeface="+mj-lt"/>
              </a:rPr>
              <a:t>08</a:t>
            </a:r>
          </a:p>
          <a:p>
            <a:pPr marL="0" indent="0">
              <a:buNone/>
              <a:tabLst>
                <a:tab pos="2227263" algn="l"/>
              </a:tabLst>
            </a:pPr>
            <a:r>
              <a:rPr lang="en-US" sz="1800" dirty="0"/>
              <a:t>Awards	</a:t>
            </a:r>
            <a:r>
              <a:rPr lang="en-US" sz="1800" dirty="0">
                <a:solidFill>
                  <a:schemeClr val="bg2">
                    <a:lumMod val="90000"/>
                  </a:schemeClr>
                </a:solidFill>
                <a:latin typeface="+mj-lt"/>
              </a:rPr>
              <a:t>09</a:t>
            </a:r>
          </a:p>
          <a:p>
            <a:pPr marL="0" indent="0">
              <a:buNone/>
              <a:tabLst>
                <a:tab pos="2227263" algn="l"/>
              </a:tabLst>
            </a:pPr>
            <a:r>
              <a:rPr lang="en-US" sz="1800" dirty="0"/>
              <a:t>Awards	</a:t>
            </a:r>
            <a:r>
              <a:rPr lang="en-US" sz="1800" dirty="0">
                <a:solidFill>
                  <a:schemeClr val="bg2">
                    <a:lumMod val="90000"/>
                  </a:schemeClr>
                </a:solidFill>
                <a:latin typeface="+mj-lt"/>
              </a:rPr>
              <a:t>13</a:t>
            </a:r>
          </a:p>
        </p:txBody>
      </p:sp>
      <p:sp>
        <p:nvSpPr>
          <p:cNvPr id="7" name="Content Placeholder 2"/>
          <p:cNvSpPr txBox="1">
            <a:spLocks/>
          </p:cNvSpPr>
          <p:nvPr/>
        </p:nvSpPr>
        <p:spPr>
          <a:xfrm>
            <a:off x="4324680" y="2536720"/>
            <a:ext cx="3401960" cy="32593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800" b="1" dirty="0">
                <a:solidFill>
                  <a:schemeClr val="bg2">
                    <a:lumMod val="50000"/>
                  </a:schemeClr>
                </a:solidFill>
                <a:latin typeface="+mj-lt"/>
              </a:rPr>
              <a:t>Business</a:t>
            </a:r>
          </a:p>
          <a:p>
            <a:pPr marL="0" indent="0">
              <a:lnSpc>
                <a:spcPct val="100000"/>
              </a:lnSpc>
              <a:spcBef>
                <a:spcPts val="0"/>
              </a:spcBef>
              <a:buNone/>
            </a:pPr>
            <a:r>
              <a:rPr lang="en-US" sz="1800" b="1" dirty="0">
                <a:solidFill>
                  <a:schemeClr val="bg2">
                    <a:lumMod val="50000"/>
                  </a:schemeClr>
                </a:solidFill>
                <a:latin typeface="+mj-lt"/>
              </a:rPr>
              <a:t>Services</a:t>
            </a:r>
          </a:p>
          <a:p>
            <a:pPr marL="0" indent="0">
              <a:buNone/>
            </a:pPr>
            <a:endParaRPr lang="en-US" sz="1800" b="1" dirty="0">
              <a:latin typeface="+mj-lt"/>
            </a:endParaRPr>
          </a:p>
          <a:p>
            <a:pPr marL="0" indent="0">
              <a:buNone/>
            </a:pPr>
            <a:r>
              <a:rPr lang="en-US" sz="1800" dirty="0"/>
              <a:t>Why Use B2B Strategy?	</a:t>
            </a:r>
            <a:r>
              <a:rPr lang="en-US" sz="1800" dirty="0">
                <a:solidFill>
                  <a:schemeClr val="bg2">
                    <a:lumMod val="90000"/>
                  </a:schemeClr>
                </a:solidFill>
                <a:latin typeface="+mj-lt"/>
              </a:rPr>
              <a:t>10</a:t>
            </a:r>
          </a:p>
          <a:p>
            <a:pPr marL="0" indent="0">
              <a:buNone/>
            </a:pPr>
            <a:r>
              <a:rPr lang="en-US" sz="1800" dirty="0"/>
              <a:t>B2B Sales Process	</a:t>
            </a:r>
            <a:r>
              <a:rPr lang="en-US" sz="1800" dirty="0">
                <a:solidFill>
                  <a:schemeClr val="bg2">
                    <a:lumMod val="90000"/>
                  </a:schemeClr>
                </a:solidFill>
                <a:latin typeface="+mj-lt"/>
              </a:rPr>
              <a:t>08</a:t>
            </a:r>
          </a:p>
          <a:p>
            <a:pPr marL="0" indent="0">
              <a:buNone/>
            </a:pPr>
            <a:r>
              <a:rPr lang="en-US" sz="1800" dirty="0"/>
              <a:t>B2B Performance		</a:t>
            </a:r>
            <a:r>
              <a:rPr lang="en-US" sz="1800" dirty="0">
                <a:solidFill>
                  <a:schemeClr val="bg2">
                    <a:lumMod val="90000"/>
                  </a:schemeClr>
                </a:solidFill>
                <a:latin typeface="+mj-lt"/>
              </a:rPr>
              <a:t>09</a:t>
            </a:r>
          </a:p>
          <a:p>
            <a:pPr marL="0" indent="0">
              <a:buNone/>
            </a:pPr>
            <a:r>
              <a:rPr lang="en-US" sz="1800" dirty="0"/>
              <a:t>B2B Marketing Strategy	</a:t>
            </a:r>
            <a:r>
              <a:rPr lang="en-US" sz="1800" dirty="0">
                <a:solidFill>
                  <a:schemeClr val="bg2">
                    <a:lumMod val="90000"/>
                  </a:schemeClr>
                </a:solidFill>
                <a:latin typeface="+mj-lt"/>
              </a:rPr>
              <a:t>10</a:t>
            </a:r>
          </a:p>
          <a:p>
            <a:pPr marL="0" indent="0">
              <a:buNone/>
            </a:pPr>
            <a:r>
              <a:rPr lang="en-US" sz="1800" dirty="0"/>
              <a:t>B2B Marketing Tools	</a:t>
            </a:r>
            <a:r>
              <a:rPr lang="en-US" sz="1800" dirty="0">
                <a:solidFill>
                  <a:schemeClr val="bg2">
                    <a:lumMod val="90000"/>
                  </a:schemeClr>
                </a:solidFill>
                <a:latin typeface="+mj-lt"/>
              </a:rPr>
              <a:t>10</a:t>
            </a:r>
          </a:p>
          <a:p>
            <a:pPr marL="0" indent="0">
              <a:buNone/>
            </a:pPr>
            <a:endParaRPr lang="en-US" sz="1800" dirty="0">
              <a:solidFill>
                <a:schemeClr val="bg2">
                  <a:lumMod val="90000"/>
                </a:schemeClr>
              </a:solidFill>
              <a:latin typeface="+mj-lt"/>
            </a:endParaRPr>
          </a:p>
        </p:txBody>
      </p:sp>
      <p:sp>
        <p:nvSpPr>
          <p:cNvPr id="8" name="Content Placeholder 2"/>
          <p:cNvSpPr txBox="1">
            <a:spLocks/>
          </p:cNvSpPr>
          <p:nvPr/>
        </p:nvSpPr>
        <p:spPr>
          <a:xfrm>
            <a:off x="8350038" y="2536721"/>
            <a:ext cx="3389679" cy="302341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tabLst>
                <a:tab pos="2286000" algn="l"/>
              </a:tabLst>
            </a:pPr>
            <a:r>
              <a:rPr lang="en-US" sz="1800" b="1" dirty="0">
                <a:solidFill>
                  <a:schemeClr val="bg2">
                    <a:lumMod val="50000"/>
                  </a:schemeClr>
                </a:solidFill>
                <a:latin typeface="+mj-lt"/>
              </a:rPr>
              <a:t>Company</a:t>
            </a:r>
          </a:p>
          <a:p>
            <a:pPr marL="0" indent="0">
              <a:lnSpc>
                <a:spcPct val="100000"/>
              </a:lnSpc>
              <a:spcBef>
                <a:spcPts val="0"/>
              </a:spcBef>
              <a:buNone/>
              <a:tabLst>
                <a:tab pos="2286000" algn="l"/>
              </a:tabLst>
            </a:pPr>
            <a:r>
              <a:rPr lang="en-US" sz="1800" b="1" dirty="0">
                <a:solidFill>
                  <a:schemeClr val="bg2">
                    <a:lumMod val="50000"/>
                  </a:schemeClr>
                </a:solidFill>
                <a:latin typeface="+mj-lt"/>
              </a:rPr>
              <a:t>Deliverables</a:t>
            </a:r>
          </a:p>
          <a:p>
            <a:pPr marL="0" indent="0">
              <a:buNone/>
              <a:tabLst>
                <a:tab pos="2286000" algn="l"/>
              </a:tabLst>
            </a:pPr>
            <a:endParaRPr lang="en-US" sz="1800" b="1" dirty="0">
              <a:latin typeface="+mj-lt"/>
            </a:endParaRPr>
          </a:p>
          <a:p>
            <a:pPr marL="0" indent="0">
              <a:buNone/>
              <a:tabLst>
                <a:tab pos="2286000" algn="l"/>
              </a:tabLst>
            </a:pPr>
            <a:r>
              <a:rPr lang="en-US" sz="1800" dirty="0"/>
              <a:t>Portfolio	</a:t>
            </a:r>
            <a:r>
              <a:rPr lang="en-US" sz="1800" dirty="0">
                <a:solidFill>
                  <a:schemeClr val="bg2">
                    <a:lumMod val="90000"/>
                  </a:schemeClr>
                </a:solidFill>
                <a:latin typeface="+mj-lt"/>
              </a:rPr>
              <a:t>12</a:t>
            </a:r>
          </a:p>
          <a:p>
            <a:pPr marL="0" indent="0">
              <a:buNone/>
              <a:tabLst>
                <a:tab pos="2286000" algn="l"/>
              </a:tabLst>
            </a:pPr>
            <a:r>
              <a:rPr lang="en-US" sz="1800" dirty="0"/>
              <a:t>Timeline	</a:t>
            </a:r>
            <a:r>
              <a:rPr lang="en-US" sz="1800" dirty="0">
                <a:solidFill>
                  <a:schemeClr val="bg2">
                    <a:lumMod val="90000"/>
                  </a:schemeClr>
                </a:solidFill>
                <a:latin typeface="+mj-lt"/>
              </a:rPr>
              <a:t>14</a:t>
            </a:r>
          </a:p>
          <a:p>
            <a:pPr marL="0" indent="0">
              <a:buNone/>
              <a:tabLst>
                <a:tab pos="2286000" algn="l"/>
              </a:tabLst>
            </a:pPr>
            <a:r>
              <a:rPr lang="en-US" sz="1800" dirty="0"/>
              <a:t>Pricing Tables	</a:t>
            </a:r>
            <a:r>
              <a:rPr lang="en-US" sz="1800" dirty="0">
                <a:solidFill>
                  <a:schemeClr val="bg2">
                    <a:lumMod val="90000"/>
                  </a:schemeClr>
                </a:solidFill>
                <a:latin typeface="+mj-lt"/>
              </a:rPr>
              <a:t>16</a:t>
            </a:r>
          </a:p>
          <a:p>
            <a:pPr marL="0" indent="0">
              <a:buNone/>
              <a:tabLst>
                <a:tab pos="2286000" algn="l"/>
              </a:tabLst>
            </a:pPr>
            <a:r>
              <a:rPr lang="en-US" sz="1800" dirty="0"/>
              <a:t>Testimonial	</a:t>
            </a:r>
            <a:r>
              <a:rPr lang="en-US" sz="1800" dirty="0">
                <a:solidFill>
                  <a:schemeClr val="bg2">
                    <a:lumMod val="90000"/>
                  </a:schemeClr>
                </a:solidFill>
                <a:latin typeface="+mj-lt"/>
              </a:rPr>
              <a:t>18</a:t>
            </a:r>
          </a:p>
          <a:p>
            <a:pPr marL="0" indent="0">
              <a:buNone/>
              <a:tabLst>
                <a:tab pos="2286000" algn="l"/>
              </a:tabLst>
            </a:pPr>
            <a:r>
              <a:rPr lang="en-US" sz="1800" dirty="0"/>
              <a:t>Contact	</a:t>
            </a:r>
            <a:r>
              <a:rPr lang="en-US" sz="1800" dirty="0">
                <a:solidFill>
                  <a:schemeClr val="bg2">
                    <a:lumMod val="90000"/>
                  </a:schemeClr>
                </a:solidFill>
                <a:latin typeface="+mj-lt"/>
              </a:rPr>
              <a:t>20</a:t>
            </a:r>
          </a:p>
        </p:txBody>
      </p:sp>
      <p:sp>
        <p:nvSpPr>
          <p:cNvPr id="9" name="Rectangle 8"/>
          <p:cNvSpPr/>
          <p:nvPr/>
        </p:nvSpPr>
        <p:spPr>
          <a:xfrm>
            <a:off x="734959"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27916"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453274"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1436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16901" r="15715"/>
          <a:stretch/>
        </p:blipFill>
        <p:spPr>
          <a:xfrm>
            <a:off x="598455" y="2694505"/>
            <a:ext cx="3344562" cy="3364011"/>
          </a:xfrm>
          <a:prstGeom prst="rect">
            <a:avLst/>
          </a:prstGeom>
        </p:spPr>
      </p:pic>
      <p:sp>
        <p:nvSpPr>
          <p:cNvPr id="2" name="Title 1"/>
          <p:cNvSpPr>
            <a:spLocks noGrp="1"/>
          </p:cNvSpPr>
          <p:nvPr>
            <p:ph type="title"/>
          </p:nvPr>
        </p:nvSpPr>
        <p:spPr>
          <a:xfrm>
            <a:off x="596335" y="811647"/>
            <a:ext cx="3511208" cy="696552"/>
          </a:xfrm>
        </p:spPr>
        <p:txBody>
          <a:bodyPr>
            <a:normAutofit fontScale="90000"/>
          </a:bodyPr>
          <a:lstStyle/>
          <a:p>
            <a:pPr>
              <a:lnSpc>
                <a:spcPct val="100000"/>
              </a:lnSpc>
            </a:pPr>
            <a:r>
              <a:rPr lang="en-US" sz="4000" b="1" dirty="0"/>
              <a:t>Zoomer</a:t>
            </a:r>
          </a:p>
        </p:txBody>
      </p:sp>
      <p:sp>
        <p:nvSpPr>
          <p:cNvPr id="4" name="Rectangle 3"/>
          <p:cNvSpPr/>
          <p:nvPr/>
        </p:nvSpPr>
        <p:spPr>
          <a:xfrm>
            <a:off x="596334" y="1287334"/>
            <a:ext cx="4406589" cy="507831"/>
          </a:xfrm>
          <a:prstGeom prst="rect">
            <a:avLst/>
          </a:prstGeom>
        </p:spPr>
        <p:txBody>
          <a:bodyPr wrap="square">
            <a:spAutoFit/>
          </a:bodyPr>
          <a:lstStyle/>
          <a:p>
            <a:pPr>
              <a:lnSpc>
                <a:spcPct val="150000"/>
              </a:lnSpc>
            </a:pPr>
            <a:r>
              <a:rPr lang="en-US" dirty="0">
                <a:solidFill>
                  <a:schemeClr val="bg1">
                    <a:lumMod val="75000"/>
                  </a:schemeClr>
                </a:solidFill>
                <a:latin typeface="+mj-lt"/>
              </a:rPr>
              <a:t>THE BEST WEB MEETING TOOL</a:t>
            </a:r>
          </a:p>
        </p:txBody>
      </p:sp>
      <p:sp>
        <p:nvSpPr>
          <p:cNvPr id="6" name="Rectangle 5"/>
          <p:cNvSpPr/>
          <p:nvPr/>
        </p:nvSpPr>
        <p:spPr>
          <a:xfrm>
            <a:off x="6096000" y="996043"/>
            <a:ext cx="5329689" cy="1107996"/>
          </a:xfrm>
          <a:prstGeom prst="rect">
            <a:avLst/>
          </a:prstGeom>
        </p:spPr>
        <p:txBody>
          <a:bodyPr wrap="square">
            <a:spAutoFit/>
          </a:bodyPr>
          <a:lstStyle/>
          <a:p>
            <a:r>
              <a:rPr lang="en-US" b="1" dirty="0">
                <a:solidFill>
                  <a:srgbClr val="E76121"/>
                </a:solidFill>
              </a:rPr>
              <a:t>What do I get?</a:t>
            </a:r>
          </a:p>
          <a:p>
            <a:r>
              <a:rPr lang="en-US" sz="1600" dirty="0">
                <a:solidFill>
                  <a:schemeClr val="tx1">
                    <a:lumMod val="65000"/>
                    <a:lumOff val="35000"/>
                  </a:schemeClr>
                </a:solidFill>
              </a:rPr>
              <a:t>Video Conferencing Mobile Screen Sharing Prospects Can Attend The Meeting From Any Device  Prospects Can Call in Using International Numbers</a:t>
            </a: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5643" t="4172" r="20393" b="5020"/>
          <a:stretch/>
        </p:blipFill>
        <p:spPr>
          <a:xfrm>
            <a:off x="4073530" y="2696502"/>
            <a:ext cx="3552219" cy="3362015"/>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20622" t="4098" r="17465" b="7295"/>
          <a:stretch/>
        </p:blipFill>
        <p:spPr>
          <a:xfrm>
            <a:off x="7756262" y="2696502"/>
            <a:ext cx="3812759" cy="3362015"/>
          </a:xfrm>
          <a:prstGeom prst="rect">
            <a:avLst/>
          </a:prstGeom>
        </p:spPr>
      </p:pic>
    </p:spTree>
    <p:extLst>
      <p:ext uri="{BB962C8B-B14F-4D97-AF65-F5344CB8AC3E}">
        <p14:creationId xmlns:p14="http://schemas.microsoft.com/office/powerpoint/2010/main" val="4245859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5633885" cy="3360558"/>
          </a:xfrm>
          <a:prstGeom prst="rect">
            <a:avLst/>
          </a:prstGeom>
        </p:spPr>
      </p:pic>
      <p:sp>
        <p:nvSpPr>
          <p:cNvPr id="2" name="Title 1"/>
          <p:cNvSpPr>
            <a:spLocks noGrp="1"/>
          </p:cNvSpPr>
          <p:nvPr>
            <p:ph type="title"/>
          </p:nvPr>
        </p:nvSpPr>
        <p:spPr>
          <a:xfrm>
            <a:off x="6301811" y="827314"/>
            <a:ext cx="5324132" cy="711202"/>
          </a:xfrm>
        </p:spPr>
        <p:txBody>
          <a:bodyPr anchor="t">
            <a:normAutofit/>
          </a:bodyPr>
          <a:lstStyle/>
          <a:p>
            <a:pPr algn="ctr">
              <a:lnSpc>
                <a:spcPct val="100000"/>
              </a:lnSpc>
            </a:pPr>
            <a:r>
              <a:rPr lang="en-US" sz="4000" b="1" dirty="0"/>
              <a:t>6 Success Factors</a:t>
            </a:r>
          </a:p>
        </p:txBody>
      </p:sp>
      <p:sp>
        <p:nvSpPr>
          <p:cNvPr id="4" name="Rectangle 3"/>
          <p:cNvSpPr/>
          <p:nvPr/>
        </p:nvSpPr>
        <p:spPr>
          <a:xfrm>
            <a:off x="6461468" y="1356813"/>
            <a:ext cx="3578224" cy="461024"/>
          </a:xfrm>
          <a:prstGeom prst="rect">
            <a:avLst/>
          </a:prstGeom>
        </p:spPr>
        <p:txBody>
          <a:bodyPr wrap="none">
            <a:spAutoFit/>
          </a:bodyPr>
          <a:lstStyle/>
          <a:p>
            <a:pPr>
              <a:lnSpc>
                <a:spcPct val="150000"/>
              </a:lnSpc>
            </a:pPr>
            <a:r>
              <a:rPr lang="en-US" dirty="0">
                <a:solidFill>
                  <a:schemeClr val="bg1">
                    <a:lumMod val="75000"/>
                  </a:schemeClr>
                </a:solidFill>
                <a:latin typeface="+mj-lt"/>
              </a:rPr>
              <a:t>FOR YOUR SALES PROCESS</a:t>
            </a:r>
          </a:p>
        </p:txBody>
      </p:sp>
      <p:sp>
        <p:nvSpPr>
          <p:cNvPr id="5" name="Rectangle 4"/>
          <p:cNvSpPr/>
          <p:nvPr/>
        </p:nvSpPr>
        <p:spPr>
          <a:xfrm>
            <a:off x="6451496" y="4654460"/>
            <a:ext cx="4608389" cy="1569660"/>
          </a:xfrm>
          <a:prstGeom prst="rect">
            <a:avLst/>
          </a:prstGeom>
        </p:spPr>
        <p:txBody>
          <a:bodyPr wrap="square">
            <a:spAutoFit/>
          </a:bodyPr>
          <a:lstStyle/>
          <a:p>
            <a:pPr marL="342900" indent="-342900">
              <a:buFont typeface="+mj-lt"/>
              <a:buAutoNum type="arabicPeriod"/>
            </a:pPr>
            <a:r>
              <a:rPr lang="en-US" sz="1600" dirty="0">
                <a:solidFill>
                  <a:schemeClr val="tx1">
                    <a:lumMod val="65000"/>
                    <a:lumOff val="35000"/>
                  </a:schemeClr>
                </a:solidFill>
              </a:rPr>
              <a:t>Make sure to find a sales manager who loves:</a:t>
            </a:r>
          </a:p>
          <a:p>
            <a:pPr marL="342900" indent="-342900">
              <a:buFont typeface="+mj-lt"/>
              <a:buAutoNum type="arabicPeriod"/>
            </a:pPr>
            <a:r>
              <a:rPr lang="en-US" sz="1600" dirty="0">
                <a:solidFill>
                  <a:schemeClr val="tx1">
                    <a:lumMod val="65000"/>
                    <a:lumOff val="35000"/>
                  </a:schemeClr>
                </a:solidFill>
              </a:rPr>
              <a:t>Process Coaching &amp; Motivation</a:t>
            </a:r>
          </a:p>
          <a:p>
            <a:pPr marL="342900" indent="-342900">
              <a:buFont typeface="+mj-lt"/>
              <a:buAutoNum type="arabicPeriod"/>
            </a:pPr>
            <a:r>
              <a:rPr lang="en-US" sz="1600" dirty="0">
                <a:solidFill>
                  <a:schemeClr val="tx1">
                    <a:lumMod val="65000"/>
                    <a:lumOff val="35000"/>
                  </a:schemeClr>
                </a:solidFill>
              </a:rPr>
              <a:t>Building Amazing Sales Tools Improvements</a:t>
            </a:r>
          </a:p>
          <a:p>
            <a:pPr marL="342900" indent="-342900">
              <a:buFont typeface="+mj-lt"/>
              <a:buAutoNum type="arabicPeriod"/>
            </a:pPr>
            <a:r>
              <a:rPr lang="en-US" sz="1600" dirty="0">
                <a:solidFill>
                  <a:schemeClr val="tx1">
                    <a:lumMod val="65000"/>
                    <a:lumOff val="35000"/>
                  </a:schemeClr>
                </a:solidFill>
              </a:rPr>
              <a:t>Efficient Meetings CRM Systems</a:t>
            </a:r>
          </a:p>
          <a:p>
            <a:pPr marL="342900" indent="-342900">
              <a:buFont typeface="+mj-lt"/>
              <a:buAutoNum type="arabicPeriod"/>
            </a:pPr>
            <a:r>
              <a:rPr lang="en-US" sz="1600" dirty="0">
                <a:solidFill>
                  <a:schemeClr val="tx1">
                    <a:lumMod val="65000"/>
                    <a:lumOff val="35000"/>
                  </a:schemeClr>
                </a:solidFill>
              </a:rPr>
              <a:t>Inter-Team Communication</a:t>
            </a:r>
          </a:p>
          <a:p>
            <a:pPr marL="342900" indent="-342900">
              <a:buFont typeface="+mj-lt"/>
              <a:buAutoNum type="arabicPeriod"/>
            </a:pPr>
            <a:r>
              <a:rPr lang="en-US" sz="1600" dirty="0">
                <a:solidFill>
                  <a:schemeClr val="tx1">
                    <a:lumMod val="65000"/>
                    <a:lumOff val="35000"/>
                  </a:schemeClr>
                </a:solidFill>
              </a:rPr>
              <a:t>Reporting &amp; Analysis</a:t>
            </a: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8722" r="6480"/>
          <a:stretch/>
        </p:blipFill>
        <p:spPr>
          <a:xfrm>
            <a:off x="0" y="3341786"/>
            <a:ext cx="5633884" cy="3496832"/>
          </a:xfrm>
          <a:prstGeom prst="rect">
            <a:avLst/>
          </a:prstGeom>
        </p:spPr>
      </p:pic>
      <p:sp>
        <p:nvSpPr>
          <p:cNvPr id="8" name="Rectangle 7"/>
          <p:cNvSpPr/>
          <p:nvPr/>
        </p:nvSpPr>
        <p:spPr>
          <a:xfrm>
            <a:off x="6439661" y="3617439"/>
            <a:ext cx="4852221" cy="830997"/>
          </a:xfrm>
          <a:prstGeom prst="rect">
            <a:avLst/>
          </a:prstGeom>
        </p:spPr>
        <p:txBody>
          <a:bodyPr wrap="square">
            <a:spAutoFit/>
          </a:bodyPr>
          <a:lstStyle/>
          <a:p>
            <a:r>
              <a:rPr lang="en-US" sz="1600" dirty="0">
                <a:solidFill>
                  <a:schemeClr val="tx1">
                    <a:lumMod val="65000"/>
                    <a:lumOff val="35000"/>
                  </a:schemeClr>
                </a:solidFill>
              </a:rPr>
              <a:t>Keep track of all your tasks &amp; when you need to get  Sort Into Groups I better get an overview. Assign Tasks to Colleagues</a:t>
            </a:r>
          </a:p>
        </p:txBody>
      </p:sp>
      <p:sp>
        <p:nvSpPr>
          <p:cNvPr id="9" name="Rectangle 8"/>
          <p:cNvSpPr/>
          <p:nvPr/>
        </p:nvSpPr>
        <p:spPr>
          <a:xfrm>
            <a:off x="6414393" y="2916927"/>
            <a:ext cx="3826413" cy="646331"/>
          </a:xfrm>
          <a:prstGeom prst="rect">
            <a:avLst/>
          </a:prstGeom>
        </p:spPr>
        <p:txBody>
          <a:bodyPr wrap="square">
            <a:spAutoFit/>
          </a:bodyPr>
          <a:lstStyle/>
          <a:p>
            <a:r>
              <a:rPr lang="en-US" b="1" dirty="0">
                <a:solidFill>
                  <a:srgbClr val="E76121"/>
                </a:solidFill>
              </a:rPr>
              <a:t>Targeted to digital media planners, it will be available at launch. </a:t>
            </a:r>
          </a:p>
        </p:txBody>
      </p:sp>
    </p:spTree>
    <p:extLst>
      <p:ext uri="{BB962C8B-B14F-4D97-AF65-F5344CB8AC3E}">
        <p14:creationId xmlns:p14="http://schemas.microsoft.com/office/powerpoint/2010/main" val="31174622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848" y="774936"/>
            <a:ext cx="3328355" cy="785466"/>
          </a:xfrm>
        </p:spPr>
        <p:txBody>
          <a:bodyPr>
            <a:normAutofit/>
          </a:bodyPr>
          <a:lstStyle/>
          <a:p>
            <a:pPr>
              <a:lnSpc>
                <a:spcPct val="100000"/>
              </a:lnSpc>
            </a:pPr>
            <a:r>
              <a:rPr lang="en-US" sz="4000" b="1" dirty="0"/>
              <a:t>Wunderlist</a:t>
            </a:r>
          </a:p>
        </p:txBody>
      </p:sp>
      <p:sp>
        <p:nvSpPr>
          <p:cNvPr id="4" name="Rectangle 3"/>
          <p:cNvSpPr/>
          <p:nvPr/>
        </p:nvSpPr>
        <p:spPr>
          <a:xfrm>
            <a:off x="623848" y="1302733"/>
            <a:ext cx="1079142" cy="507831"/>
          </a:xfrm>
          <a:prstGeom prst="rect">
            <a:avLst/>
          </a:prstGeom>
        </p:spPr>
        <p:txBody>
          <a:bodyPr wrap="none">
            <a:spAutoFit/>
          </a:bodyPr>
          <a:lstStyle/>
          <a:p>
            <a:pPr>
              <a:lnSpc>
                <a:spcPct val="150000"/>
              </a:lnSpc>
            </a:pPr>
            <a:r>
              <a:rPr lang="en-US" dirty="0">
                <a:solidFill>
                  <a:schemeClr val="bg1">
                    <a:lumMod val="75000"/>
                  </a:schemeClr>
                </a:solidFill>
                <a:latin typeface="+mj-lt"/>
              </a:rPr>
              <a:t>TOOL 3</a:t>
            </a:r>
          </a:p>
        </p:txBody>
      </p:sp>
      <p:sp>
        <p:nvSpPr>
          <p:cNvPr id="6" name="Rectangle 5"/>
          <p:cNvSpPr/>
          <p:nvPr/>
        </p:nvSpPr>
        <p:spPr>
          <a:xfrm>
            <a:off x="619433" y="3501323"/>
            <a:ext cx="4852221" cy="2339102"/>
          </a:xfrm>
          <a:prstGeom prst="rect">
            <a:avLst/>
          </a:prstGeom>
        </p:spPr>
        <p:txBody>
          <a:bodyPr wrap="square">
            <a:spAutoFit/>
          </a:bodyPr>
          <a:lstStyle/>
          <a:p>
            <a:r>
              <a:rPr lang="en-US" sz="1600" b="1" dirty="0">
                <a:solidFill>
                  <a:schemeClr val="tx1">
                    <a:lumMod val="65000"/>
                    <a:lumOff val="35000"/>
                  </a:schemeClr>
                </a:solidFill>
              </a:rPr>
              <a:t>What do I get?</a:t>
            </a:r>
          </a:p>
          <a:p>
            <a:r>
              <a:rPr lang="en-US" sz="1600" dirty="0">
                <a:solidFill>
                  <a:schemeClr val="tx1">
                    <a:lumMod val="65000"/>
                    <a:lumOff val="35000"/>
                  </a:schemeClr>
                </a:solidFill>
              </a:rPr>
              <a:t>Add All Your Tasks.  Keep track of all your tasks &amp; when you need to get  Sort Into Groups I better get an overview. Assign Tasks to Colleagues</a:t>
            </a:r>
          </a:p>
          <a:p>
            <a:endParaRPr lang="en-US" sz="1600" dirty="0">
              <a:solidFill>
                <a:schemeClr val="tx1">
                  <a:lumMod val="65000"/>
                  <a:lumOff val="35000"/>
                </a:schemeClr>
              </a:solidFill>
            </a:endParaRPr>
          </a:p>
          <a:p>
            <a:r>
              <a:rPr lang="en-US" b="1" dirty="0">
                <a:solidFill>
                  <a:schemeClr val="tx1">
                    <a:lumMod val="65000"/>
                    <a:lumOff val="35000"/>
                  </a:schemeClr>
                </a:solidFill>
              </a:rPr>
              <a:t>Why is it so good?</a:t>
            </a:r>
          </a:p>
          <a:p>
            <a:r>
              <a:rPr lang="en-US" sz="1600" dirty="0">
                <a:solidFill>
                  <a:schemeClr val="tx1">
                    <a:lumMod val="65000"/>
                    <a:lumOff val="35000"/>
                  </a:schemeClr>
                </a:solidFill>
              </a:rPr>
              <a:t>I really love this really easy to use To Do list and I love it  have it on all my devices, it is synced and it is so easy for me to add new tasks.</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1763" t="1096" r="11660" b="1658"/>
          <a:stretch/>
        </p:blipFill>
        <p:spPr>
          <a:xfrm>
            <a:off x="6104604" y="1312152"/>
            <a:ext cx="5487628" cy="4563376"/>
          </a:xfrm>
          <a:prstGeom prst="rect">
            <a:avLst/>
          </a:prstGeom>
        </p:spPr>
      </p:pic>
      <p:sp>
        <p:nvSpPr>
          <p:cNvPr id="7" name="Rectangle 6"/>
          <p:cNvSpPr/>
          <p:nvPr/>
        </p:nvSpPr>
        <p:spPr>
          <a:xfrm>
            <a:off x="594165" y="2655669"/>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2271137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112277"/>
            <a:ext cx="6096000" cy="646331"/>
          </a:xfrm>
          <a:prstGeom prst="rect">
            <a:avLst/>
          </a:prstGeom>
        </p:spPr>
        <p:txBody>
          <a:bodyPr>
            <a:spAutoFit/>
          </a:bodyPr>
          <a:lstStyle/>
          <a:p>
            <a:r>
              <a:rPr lang="en-US" sz="3600" b="1" dirty="0" err="1">
                <a:solidFill>
                  <a:schemeClr val="bg1"/>
                </a:solidFill>
                <a:latin typeface="+mj-lt"/>
              </a:rPr>
              <a:t>Título</a:t>
            </a:r>
            <a:endParaRPr lang="en-US" sz="3600" dirty="0">
              <a:solidFill>
                <a:schemeClr val="bg1"/>
              </a:solidFill>
              <a:latin typeface="+mj-lt"/>
            </a:endParaRPr>
          </a:p>
        </p:txBody>
      </p:sp>
      <p:sp>
        <p:nvSpPr>
          <p:cNvPr id="6" name="Round Same Side Corner Rectangle 14">
            <a:extLst>
              <a:ext uri="{FF2B5EF4-FFF2-40B4-BE49-F238E27FC236}">
                <a16:creationId xmlns:a16="http://schemas.microsoft.com/office/drawing/2014/main" id="{F1317C5C-1142-45DD-BB26-BD1D48130E3D}"/>
              </a:ext>
            </a:extLst>
          </p:cNvPr>
          <p:cNvSpPr/>
          <p:nvPr/>
        </p:nvSpPr>
        <p:spPr>
          <a:xfrm rot="5400000">
            <a:off x="1173798" y="1923722"/>
            <a:ext cx="646330" cy="2993925"/>
          </a:xfrm>
          <a:prstGeom prst="round2SameRect">
            <a:avLst>
              <a:gd name="adj1" fmla="val 50000"/>
              <a:gd name="adj2" fmla="val 0"/>
            </a:avLst>
          </a:prstGeom>
          <a:gradFill>
            <a:gsLst>
              <a:gs pos="0">
                <a:srgbClr val="DC772C"/>
              </a:gs>
              <a:gs pos="100000">
                <a:srgbClr val="FB5635"/>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37520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a:t>Business Cart</a:t>
            </a:r>
          </a:p>
        </p:txBody>
      </p:sp>
      <p:graphicFrame>
        <p:nvGraphicFramePr>
          <p:cNvPr id="5" name="Chart 4"/>
          <p:cNvGraphicFramePr/>
          <p:nvPr>
            <p:extLst>
              <p:ext uri="{D42A27DB-BD31-4B8C-83A1-F6EECF244321}">
                <p14:modId xmlns:p14="http://schemas.microsoft.com/office/powerpoint/2010/main" val="1748718979"/>
              </p:ext>
            </p:extLst>
          </p:nvPr>
        </p:nvGraphicFramePr>
        <p:xfrm>
          <a:off x="642833" y="2702580"/>
          <a:ext cx="5366081" cy="3204735"/>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541610" y="2167220"/>
            <a:ext cx="4923931" cy="307777"/>
          </a:xfrm>
          <a:prstGeom prst="rect">
            <a:avLst/>
          </a:prstGeom>
        </p:spPr>
        <p:txBody>
          <a:bodyPr wrap="square">
            <a:spAutoFit/>
          </a:bodyPr>
          <a:lstStyle/>
          <a:p>
            <a:r>
              <a:rPr lang="en-US" sz="1400" b="0" i="0" dirty="0">
                <a:solidFill>
                  <a:schemeClr val="tx1">
                    <a:lumMod val="65000"/>
                    <a:lumOff val="35000"/>
                  </a:schemeClr>
                </a:solidFill>
                <a:effectLst/>
              </a:rPr>
              <a:t>Lorem ipsum dolor sit amet, consectetur adipiscing elit.</a:t>
            </a:r>
          </a:p>
        </p:txBody>
      </p:sp>
      <p:sp>
        <p:nvSpPr>
          <p:cNvPr id="8" name="TextBox 7"/>
          <p:cNvSpPr txBox="1"/>
          <p:nvPr/>
        </p:nvSpPr>
        <p:spPr>
          <a:xfrm>
            <a:off x="541611" y="1833457"/>
            <a:ext cx="2462846" cy="369332"/>
          </a:xfrm>
          <a:prstGeom prst="rect">
            <a:avLst/>
          </a:prstGeom>
          <a:noFill/>
        </p:spPr>
        <p:txBody>
          <a:bodyPr wrap="square" rtlCol="0">
            <a:spAutoFit/>
          </a:bodyPr>
          <a:lstStyle/>
          <a:p>
            <a:r>
              <a:rPr lang="en-US" b="1" dirty="0">
                <a:solidFill>
                  <a:schemeClr val="tx1">
                    <a:lumMod val="65000"/>
                    <a:lumOff val="35000"/>
                  </a:schemeClr>
                </a:solidFill>
                <a:latin typeface="+mj-lt"/>
              </a:rPr>
              <a:t>Chart Sample 1</a:t>
            </a:r>
          </a:p>
        </p:txBody>
      </p:sp>
      <p:sp>
        <p:nvSpPr>
          <p:cNvPr id="9" name="Rectangle 8"/>
          <p:cNvSpPr/>
          <p:nvPr/>
        </p:nvSpPr>
        <p:spPr>
          <a:xfrm>
            <a:off x="6390867" y="2167220"/>
            <a:ext cx="5046390" cy="584775"/>
          </a:xfrm>
          <a:prstGeom prst="rect">
            <a:avLst/>
          </a:prstGeom>
        </p:spPr>
        <p:txBody>
          <a:bodyPr wrap="square">
            <a:spAutoFit/>
          </a:bodyPr>
          <a:lstStyle/>
          <a:p>
            <a:r>
              <a:rPr lang="en-US" sz="1600" b="0" i="0" dirty="0" err="1">
                <a:solidFill>
                  <a:schemeClr val="tx1">
                    <a:lumMod val="65000"/>
                    <a:lumOff val="35000"/>
                  </a:schemeClr>
                </a:solidFill>
                <a:effectLst/>
              </a:rPr>
              <a:t>Lorem</a:t>
            </a:r>
            <a:r>
              <a:rPr lang="en-US" sz="1600" b="0" i="0" dirty="0">
                <a:solidFill>
                  <a:schemeClr val="tx1">
                    <a:lumMod val="65000"/>
                    <a:lumOff val="35000"/>
                  </a:schemeClr>
                </a:solidFill>
                <a:effectLst/>
              </a:rPr>
              <a:t> </a:t>
            </a:r>
            <a:r>
              <a:rPr lang="en-US" sz="1600" b="0" i="0" dirty="0" err="1">
                <a:solidFill>
                  <a:schemeClr val="tx1">
                    <a:lumMod val="65000"/>
                    <a:lumOff val="35000"/>
                  </a:schemeClr>
                </a:solidFill>
                <a:effectLst/>
              </a:rPr>
              <a:t>ipsum</a:t>
            </a:r>
            <a:r>
              <a:rPr lang="en-US" sz="1600" b="0" i="0" dirty="0">
                <a:solidFill>
                  <a:schemeClr val="tx1">
                    <a:lumMod val="65000"/>
                    <a:lumOff val="35000"/>
                  </a:schemeClr>
                </a:solidFill>
                <a:effectLst/>
              </a:rPr>
              <a:t> dolor sit </a:t>
            </a:r>
            <a:r>
              <a:rPr lang="en-US" sz="1600" b="0" i="0" dirty="0" err="1">
                <a:solidFill>
                  <a:schemeClr val="tx1">
                    <a:lumMod val="65000"/>
                    <a:lumOff val="35000"/>
                  </a:schemeClr>
                </a:solidFill>
                <a:effectLst/>
              </a:rPr>
              <a:t>amet</a:t>
            </a:r>
            <a:r>
              <a:rPr lang="en-US" sz="1600" b="0" i="0" dirty="0">
                <a:solidFill>
                  <a:schemeClr val="tx1">
                    <a:lumMod val="65000"/>
                    <a:lumOff val="35000"/>
                  </a:schemeClr>
                </a:solidFill>
                <a:effectLst/>
              </a:rPr>
              <a:t>, </a:t>
            </a:r>
            <a:r>
              <a:rPr lang="en-US" sz="1600" b="0" i="0" dirty="0" err="1">
                <a:solidFill>
                  <a:schemeClr val="tx1">
                    <a:lumMod val="65000"/>
                    <a:lumOff val="35000"/>
                  </a:schemeClr>
                </a:solidFill>
                <a:effectLst/>
              </a:rPr>
              <a:t>consectetur</a:t>
            </a:r>
            <a:r>
              <a:rPr lang="en-US" sz="1600" b="0" i="0" dirty="0">
                <a:solidFill>
                  <a:schemeClr val="tx1">
                    <a:lumMod val="65000"/>
                    <a:lumOff val="35000"/>
                  </a:schemeClr>
                </a:solidFill>
                <a:effectLst/>
              </a:rPr>
              <a:t> </a:t>
            </a:r>
            <a:r>
              <a:rPr lang="en-US" sz="1600" b="0" i="0" dirty="0" err="1">
                <a:solidFill>
                  <a:schemeClr val="tx1">
                    <a:lumMod val="65000"/>
                    <a:lumOff val="35000"/>
                  </a:schemeClr>
                </a:solidFill>
                <a:effectLst/>
              </a:rPr>
              <a:t>adipiscing</a:t>
            </a:r>
            <a:r>
              <a:rPr lang="en-US" sz="1600" b="0" i="0" dirty="0">
                <a:solidFill>
                  <a:schemeClr val="tx1">
                    <a:lumMod val="65000"/>
                    <a:lumOff val="35000"/>
                  </a:schemeClr>
                </a:solidFill>
                <a:effectLst/>
              </a:rPr>
              <a:t> </a:t>
            </a:r>
            <a:r>
              <a:rPr lang="en-US" sz="1600" b="0" i="0" dirty="0" err="1">
                <a:solidFill>
                  <a:schemeClr val="tx1">
                    <a:lumMod val="65000"/>
                    <a:lumOff val="35000"/>
                  </a:schemeClr>
                </a:solidFill>
                <a:effectLst/>
              </a:rPr>
              <a:t>elit</a:t>
            </a:r>
            <a:r>
              <a:rPr lang="en-US" sz="1600" b="0" i="0" dirty="0">
                <a:solidFill>
                  <a:schemeClr val="tx1">
                    <a:lumMod val="65000"/>
                    <a:lumOff val="35000"/>
                  </a:schemeClr>
                </a:solidFill>
                <a:effectLst/>
              </a:rPr>
              <a:t>. Nunc bibendum eleifend tortor, non porta justo gravida</a:t>
            </a:r>
            <a:r>
              <a:rPr lang="en-US" sz="1600" dirty="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6390868" y="1833457"/>
            <a:ext cx="2462846" cy="369332"/>
          </a:xfrm>
          <a:prstGeom prst="rect">
            <a:avLst/>
          </a:prstGeom>
          <a:noFill/>
        </p:spPr>
        <p:txBody>
          <a:bodyPr wrap="square" rtlCol="0">
            <a:spAutoFit/>
          </a:bodyPr>
          <a:lstStyle/>
          <a:p>
            <a:r>
              <a:rPr lang="en-US" b="1" dirty="0">
                <a:solidFill>
                  <a:schemeClr val="tx1">
                    <a:lumMod val="65000"/>
                    <a:lumOff val="35000"/>
                  </a:schemeClr>
                </a:solidFill>
                <a:latin typeface="+mj-lt"/>
              </a:rPr>
              <a:t>Chart Description </a:t>
            </a:r>
          </a:p>
        </p:txBody>
      </p:sp>
      <p:sp>
        <p:nvSpPr>
          <p:cNvPr id="11" name="Rectangle 10"/>
          <p:cNvSpPr/>
          <p:nvPr/>
        </p:nvSpPr>
        <p:spPr>
          <a:xfrm>
            <a:off x="7168833" y="3371906"/>
            <a:ext cx="3325665" cy="523220"/>
          </a:xfrm>
          <a:prstGeom prst="rect">
            <a:avLst/>
          </a:prstGeom>
        </p:spPr>
        <p:txBody>
          <a:bodyPr wrap="square">
            <a:spAutoFit/>
          </a:bodyPr>
          <a:lstStyle/>
          <a:p>
            <a:r>
              <a:rPr lang="en-US" sz="1400" b="0" i="0" dirty="0" err="1">
                <a:solidFill>
                  <a:schemeClr val="tx1">
                    <a:lumMod val="65000"/>
                    <a:lumOff val="35000"/>
                  </a:schemeClr>
                </a:solidFill>
                <a:effectLst/>
              </a:rPr>
              <a:t>Lorem</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ipsum</a:t>
            </a:r>
            <a:r>
              <a:rPr lang="en-US" sz="1400" b="0" i="0" dirty="0">
                <a:solidFill>
                  <a:schemeClr val="tx1">
                    <a:lumMod val="65000"/>
                    <a:lumOff val="35000"/>
                  </a:schemeClr>
                </a:solidFill>
                <a:effectLst/>
              </a:rPr>
              <a:t> dolor sit </a:t>
            </a:r>
            <a:r>
              <a:rPr lang="en-US" sz="1400" b="0" i="0" dirty="0" err="1">
                <a:solidFill>
                  <a:schemeClr val="tx1">
                    <a:lumMod val="65000"/>
                    <a:lumOff val="35000"/>
                  </a:schemeClr>
                </a:solidFill>
                <a:effectLst/>
              </a:rPr>
              <a:t>amet</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consectetur</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adipiscing</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elit</a:t>
            </a:r>
            <a:r>
              <a:rPr lang="en-US" sz="1400" b="0" i="0" dirty="0">
                <a:solidFill>
                  <a:schemeClr val="tx1">
                    <a:lumMod val="65000"/>
                    <a:lumOff val="35000"/>
                  </a:schemeClr>
                </a:solidFill>
                <a:effectLst/>
              </a:rPr>
              <a:t>. Nunc bibendum eleifend</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7168834" y="3110713"/>
            <a:ext cx="2462846" cy="338554"/>
          </a:xfrm>
          <a:prstGeom prst="rect">
            <a:avLst/>
          </a:prstGeom>
          <a:noFill/>
        </p:spPr>
        <p:txBody>
          <a:bodyPr wrap="square" rtlCol="0">
            <a:spAutoFit/>
          </a:bodyPr>
          <a:lstStyle/>
          <a:p>
            <a:r>
              <a:rPr lang="en-US" sz="1600" b="1" dirty="0">
                <a:solidFill>
                  <a:schemeClr val="tx2"/>
                </a:solidFill>
                <a:latin typeface="+mj-lt"/>
              </a:rPr>
              <a:t>Chart Variable 1 </a:t>
            </a:r>
          </a:p>
        </p:txBody>
      </p:sp>
      <p:sp>
        <p:nvSpPr>
          <p:cNvPr id="13" name="Rectangle 12"/>
          <p:cNvSpPr/>
          <p:nvPr/>
        </p:nvSpPr>
        <p:spPr>
          <a:xfrm>
            <a:off x="7168833" y="4329852"/>
            <a:ext cx="3325665" cy="523220"/>
          </a:xfrm>
          <a:prstGeom prst="rect">
            <a:avLst/>
          </a:prstGeom>
        </p:spPr>
        <p:txBody>
          <a:bodyPr wrap="square">
            <a:spAutoFit/>
          </a:bodyPr>
          <a:lstStyle/>
          <a:p>
            <a:r>
              <a:rPr lang="en-US" sz="1400" b="0" i="0" dirty="0" err="1">
                <a:solidFill>
                  <a:schemeClr val="tx1">
                    <a:lumMod val="65000"/>
                    <a:lumOff val="35000"/>
                  </a:schemeClr>
                </a:solidFill>
                <a:effectLst/>
              </a:rPr>
              <a:t>Lorem</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ipsum</a:t>
            </a:r>
            <a:r>
              <a:rPr lang="en-US" sz="1400" b="0" i="0" dirty="0">
                <a:solidFill>
                  <a:schemeClr val="tx1">
                    <a:lumMod val="65000"/>
                    <a:lumOff val="35000"/>
                  </a:schemeClr>
                </a:solidFill>
                <a:effectLst/>
              </a:rPr>
              <a:t> dolor sit </a:t>
            </a:r>
            <a:r>
              <a:rPr lang="en-US" sz="1400" b="0" i="0" dirty="0" err="1">
                <a:solidFill>
                  <a:schemeClr val="tx1">
                    <a:lumMod val="65000"/>
                    <a:lumOff val="35000"/>
                  </a:schemeClr>
                </a:solidFill>
                <a:effectLst/>
              </a:rPr>
              <a:t>amet</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consectetur</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adipiscing</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elit</a:t>
            </a:r>
            <a:r>
              <a:rPr lang="en-US" sz="1400" b="0" i="0" dirty="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7168834" y="4068659"/>
            <a:ext cx="2462846" cy="338554"/>
          </a:xfrm>
          <a:prstGeom prst="rect">
            <a:avLst/>
          </a:prstGeom>
          <a:noFill/>
        </p:spPr>
        <p:txBody>
          <a:bodyPr wrap="square" rtlCol="0">
            <a:spAutoFit/>
          </a:bodyPr>
          <a:lstStyle/>
          <a:p>
            <a:r>
              <a:rPr lang="en-US" sz="1600" b="1" dirty="0">
                <a:solidFill>
                  <a:schemeClr val="tx1">
                    <a:lumMod val="65000"/>
                    <a:lumOff val="35000"/>
                  </a:schemeClr>
                </a:solidFill>
                <a:latin typeface="+mj-lt"/>
              </a:rPr>
              <a:t>Chart Variable 2 </a:t>
            </a:r>
          </a:p>
        </p:txBody>
      </p:sp>
      <p:sp>
        <p:nvSpPr>
          <p:cNvPr id="15" name="Rectangle 14"/>
          <p:cNvSpPr/>
          <p:nvPr/>
        </p:nvSpPr>
        <p:spPr>
          <a:xfrm>
            <a:off x="7168833" y="5273278"/>
            <a:ext cx="3325665" cy="523220"/>
          </a:xfrm>
          <a:prstGeom prst="rect">
            <a:avLst/>
          </a:prstGeom>
        </p:spPr>
        <p:txBody>
          <a:bodyPr wrap="square">
            <a:spAutoFit/>
          </a:bodyPr>
          <a:lstStyle/>
          <a:p>
            <a:r>
              <a:rPr lang="en-US" sz="1400" b="0" i="0" dirty="0">
                <a:solidFill>
                  <a:schemeClr val="tx1">
                    <a:lumMod val="65000"/>
                    <a:lumOff val="35000"/>
                  </a:schemeClr>
                </a:solidFill>
                <a:effectLst/>
              </a:rPr>
              <a:t>Lorem ipsum dolor sit amet, consectetur adipiscing elit. </a:t>
            </a:r>
          </a:p>
        </p:txBody>
      </p:sp>
      <p:sp>
        <p:nvSpPr>
          <p:cNvPr id="16" name="TextBox 15"/>
          <p:cNvSpPr txBox="1"/>
          <p:nvPr/>
        </p:nvSpPr>
        <p:spPr>
          <a:xfrm>
            <a:off x="7168834" y="5012085"/>
            <a:ext cx="2462846" cy="338554"/>
          </a:xfrm>
          <a:prstGeom prst="rect">
            <a:avLst/>
          </a:prstGeom>
          <a:noFill/>
        </p:spPr>
        <p:txBody>
          <a:bodyPr wrap="square" rtlCol="0">
            <a:spAutoFit/>
          </a:bodyPr>
          <a:lstStyle/>
          <a:p>
            <a:r>
              <a:rPr lang="en-US" sz="1600" b="1" dirty="0">
                <a:solidFill>
                  <a:schemeClr val="accent4"/>
                </a:solidFill>
                <a:latin typeface="+mj-lt"/>
              </a:rPr>
              <a:t>Chart Variable 2 </a:t>
            </a:r>
          </a:p>
        </p:txBody>
      </p:sp>
      <p:sp>
        <p:nvSpPr>
          <p:cNvPr id="17" name="Rounded Rectangle 16"/>
          <p:cNvSpPr/>
          <p:nvPr/>
        </p:nvSpPr>
        <p:spPr>
          <a:xfrm>
            <a:off x="6428936" y="3221501"/>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6428936" y="4135902"/>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6428936" y="5078437"/>
            <a:ext cx="633046" cy="63304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6569234" y="3369758"/>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6580056" y="4318781"/>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54"/>
          <p:cNvSpPr>
            <a:spLocks noEditPoints="1"/>
          </p:cNvSpPr>
          <p:nvPr/>
        </p:nvSpPr>
        <p:spPr bwMode="auto">
          <a:xfrm>
            <a:off x="6636948" y="5229465"/>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001428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a:t>Business Cart</a:t>
            </a:r>
          </a:p>
        </p:txBody>
      </p:sp>
      <p:sp>
        <p:nvSpPr>
          <p:cNvPr id="9" name="Rectangle 8"/>
          <p:cNvSpPr/>
          <p:nvPr/>
        </p:nvSpPr>
        <p:spPr>
          <a:xfrm>
            <a:off x="735654" y="2167220"/>
            <a:ext cx="4497528" cy="830997"/>
          </a:xfrm>
          <a:prstGeom prst="rect">
            <a:avLst/>
          </a:prstGeom>
        </p:spPr>
        <p:txBody>
          <a:bodyPr wrap="square">
            <a:spAutoFit/>
          </a:bodyPr>
          <a:lstStyle/>
          <a:p>
            <a:r>
              <a:rPr lang="en-US" sz="1600" b="0" i="0" dirty="0" err="1">
                <a:solidFill>
                  <a:schemeClr val="tx1">
                    <a:lumMod val="65000"/>
                    <a:lumOff val="35000"/>
                  </a:schemeClr>
                </a:solidFill>
                <a:effectLst/>
              </a:rPr>
              <a:t>Lorem</a:t>
            </a:r>
            <a:r>
              <a:rPr lang="en-US" sz="1600" b="0" i="0" dirty="0">
                <a:solidFill>
                  <a:schemeClr val="tx1">
                    <a:lumMod val="65000"/>
                    <a:lumOff val="35000"/>
                  </a:schemeClr>
                </a:solidFill>
                <a:effectLst/>
              </a:rPr>
              <a:t> </a:t>
            </a:r>
            <a:r>
              <a:rPr lang="en-US" sz="1600" b="0" i="0" dirty="0" err="1">
                <a:solidFill>
                  <a:schemeClr val="tx1">
                    <a:lumMod val="65000"/>
                    <a:lumOff val="35000"/>
                  </a:schemeClr>
                </a:solidFill>
                <a:effectLst/>
              </a:rPr>
              <a:t>ipsum</a:t>
            </a:r>
            <a:r>
              <a:rPr lang="en-US" sz="1600" b="0" i="0" dirty="0">
                <a:solidFill>
                  <a:schemeClr val="tx1">
                    <a:lumMod val="65000"/>
                    <a:lumOff val="35000"/>
                  </a:schemeClr>
                </a:solidFill>
                <a:effectLst/>
              </a:rPr>
              <a:t> dolor sit </a:t>
            </a:r>
            <a:r>
              <a:rPr lang="en-US" sz="1600" b="0" i="0" dirty="0" err="1">
                <a:solidFill>
                  <a:schemeClr val="tx1">
                    <a:lumMod val="65000"/>
                    <a:lumOff val="35000"/>
                  </a:schemeClr>
                </a:solidFill>
                <a:effectLst/>
              </a:rPr>
              <a:t>amet</a:t>
            </a:r>
            <a:r>
              <a:rPr lang="en-US" sz="1600" b="0" i="0" dirty="0">
                <a:solidFill>
                  <a:schemeClr val="tx1">
                    <a:lumMod val="65000"/>
                    <a:lumOff val="35000"/>
                  </a:schemeClr>
                </a:solidFill>
                <a:effectLst/>
              </a:rPr>
              <a:t>, </a:t>
            </a:r>
            <a:r>
              <a:rPr lang="en-US" sz="1600" b="0" i="0" dirty="0" err="1">
                <a:solidFill>
                  <a:schemeClr val="tx1">
                    <a:lumMod val="65000"/>
                    <a:lumOff val="35000"/>
                  </a:schemeClr>
                </a:solidFill>
                <a:effectLst/>
              </a:rPr>
              <a:t>consectetur</a:t>
            </a:r>
            <a:r>
              <a:rPr lang="en-US" sz="1600" b="0" i="0" dirty="0">
                <a:solidFill>
                  <a:schemeClr val="tx1">
                    <a:lumMod val="65000"/>
                    <a:lumOff val="35000"/>
                  </a:schemeClr>
                </a:solidFill>
                <a:effectLst/>
              </a:rPr>
              <a:t> </a:t>
            </a:r>
            <a:r>
              <a:rPr lang="en-US" sz="1600" b="0" i="0" dirty="0" err="1">
                <a:solidFill>
                  <a:schemeClr val="tx1">
                    <a:lumMod val="65000"/>
                    <a:lumOff val="35000"/>
                  </a:schemeClr>
                </a:solidFill>
                <a:effectLst/>
              </a:rPr>
              <a:t>adipiscing</a:t>
            </a:r>
            <a:r>
              <a:rPr lang="en-US" sz="1600" b="0" i="0" dirty="0">
                <a:solidFill>
                  <a:schemeClr val="tx1">
                    <a:lumMod val="65000"/>
                    <a:lumOff val="35000"/>
                  </a:schemeClr>
                </a:solidFill>
                <a:effectLst/>
              </a:rPr>
              <a:t> </a:t>
            </a:r>
            <a:r>
              <a:rPr lang="en-US" sz="1600" b="0" i="0" dirty="0" err="1">
                <a:solidFill>
                  <a:schemeClr val="tx1">
                    <a:lumMod val="65000"/>
                    <a:lumOff val="35000"/>
                  </a:schemeClr>
                </a:solidFill>
                <a:effectLst/>
              </a:rPr>
              <a:t>elit</a:t>
            </a:r>
            <a:r>
              <a:rPr lang="en-US" sz="1600" b="0" i="0" dirty="0">
                <a:solidFill>
                  <a:schemeClr val="tx1">
                    <a:lumMod val="65000"/>
                    <a:lumOff val="35000"/>
                  </a:schemeClr>
                </a:solidFill>
                <a:effectLst/>
              </a:rPr>
              <a:t>. Nunc bibendum eleifend tortor, non porta justo gravida</a:t>
            </a:r>
            <a:r>
              <a:rPr lang="en-US" sz="1600" dirty="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735655" y="1833457"/>
            <a:ext cx="2462846" cy="369332"/>
          </a:xfrm>
          <a:prstGeom prst="rect">
            <a:avLst/>
          </a:prstGeom>
          <a:noFill/>
        </p:spPr>
        <p:txBody>
          <a:bodyPr wrap="square" rtlCol="0">
            <a:spAutoFit/>
          </a:bodyPr>
          <a:lstStyle/>
          <a:p>
            <a:r>
              <a:rPr lang="en-US" b="1" dirty="0">
                <a:solidFill>
                  <a:schemeClr val="tx1">
                    <a:lumMod val="65000"/>
                    <a:lumOff val="35000"/>
                  </a:schemeClr>
                </a:solidFill>
                <a:latin typeface="+mj-lt"/>
              </a:rPr>
              <a:t>Chart Description </a:t>
            </a:r>
          </a:p>
        </p:txBody>
      </p:sp>
      <p:sp>
        <p:nvSpPr>
          <p:cNvPr id="11" name="Rectangle 10"/>
          <p:cNvSpPr/>
          <p:nvPr/>
        </p:nvSpPr>
        <p:spPr>
          <a:xfrm>
            <a:off x="1513620" y="3456311"/>
            <a:ext cx="3325665" cy="523220"/>
          </a:xfrm>
          <a:prstGeom prst="rect">
            <a:avLst/>
          </a:prstGeom>
        </p:spPr>
        <p:txBody>
          <a:bodyPr wrap="square">
            <a:spAutoFit/>
          </a:bodyPr>
          <a:lstStyle/>
          <a:p>
            <a:r>
              <a:rPr lang="en-US" sz="1400" b="0" i="0" dirty="0" err="1">
                <a:solidFill>
                  <a:schemeClr val="tx1">
                    <a:lumMod val="65000"/>
                    <a:lumOff val="35000"/>
                  </a:schemeClr>
                </a:solidFill>
                <a:effectLst/>
              </a:rPr>
              <a:t>Lorem</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ipsum</a:t>
            </a:r>
            <a:r>
              <a:rPr lang="en-US" sz="1400" b="0" i="0" dirty="0">
                <a:solidFill>
                  <a:schemeClr val="tx1">
                    <a:lumMod val="65000"/>
                    <a:lumOff val="35000"/>
                  </a:schemeClr>
                </a:solidFill>
                <a:effectLst/>
              </a:rPr>
              <a:t> dolor sit </a:t>
            </a:r>
            <a:r>
              <a:rPr lang="en-US" sz="1400" b="0" i="0" dirty="0" err="1">
                <a:solidFill>
                  <a:schemeClr val="tx1">
                    <a:lumMod val="65000"/>
                    <a:lumOff val="35000"/>
                  </a:schemeClr>
                </a:solidFill>
                <a:effectLst/>
              </a:rPr>
              <a:t>amet</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consectetur</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adipiscing</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elit</a:t>
            </a:r>
            <a:r>
              <a:rPr lang="en-US" sz="1400" b="0" i="0" dirty="0">
                <a:solidFill>
                  <a:schemeClr val="tx1">
                    <a:lumMod val="65000"/>
                    <a:lumOff val="35000"/>
                  </a:schemeClr>
                </a:solidFill>
                <a:effectLst/>
              </a:rPr>
              <a:t>. Nunc bibendum eleifend</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1513621" y="3195118"/>
            <a:ext cx="2462846" cy="338554"/>
          </a:xfrm>
          <a:prstGeom prst="rect">
            <a:avLst/>
          </a:prstGeom>
          <a:noFill/>
        </p:spPr>
        <p:txBody>
          <a:bodyPr wrap="square" rtlCol="0">
            <a:spAutoFit/>
          </a:bodyPr>
          <a:lstStyle/>
          <a:p>
            <a:r>
              <a:rPr lang="en-US" sz="1600" b="1" dirty="0">
                <a:solidFill>
                  <a:schemeClr val="tx2"/>
                </a:solidFill>
                <a:latin typeface="+mj-lt"/>
              </a:rPr>
              <a:t>Chart Variable 1 </a:t>
            </a:r>
          </a:p>
        </p:txBody>
      </p:sp>
      <p:sp>
        <p:nvSpPr>
          <p:cNvPr id="13" name="Rectangle 12"/>
          <p:cNvSpPr/>
          <p:nvPr/>
        </p:nvSpPr>
        <p:spPr>
          <a:xfrm>
            <a:off x="1513620" y="4456461"/>
            <a:ext cx="3325665" cy="523220"/>
          </a:xfrm>
          <a:prstGeom prst="rect">
            <a:avLst/>
          </a:prstGeom>
        </p:spPr>
        <p:txBody>
          <a:bodyPr wrap="square">
            <a:spAutoFit/>
          </a:bodyPr>
          <a:lstStyle/>
          <a:p>
            <a:r>
              <a:rPr lang="en-US" sz="1400" b="0" i="0" dirty="0" err="1">
                <a:solidFill>
                  <a:schemeClr val="tx1">
                    <a:lumMod val="65000"/>
                    <a:lumOff val="35000"/>
                  </a:schemeClr>
                </a:solidFill>
                <a:effectLst/>
              </a:rPr>
              <a:t>Lorem</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ipsum</a:t>
            </a:r>
            <a:r>
              <a:rPr lang="en-US" sz="1400" b="0" i="0" dirty="0">
                <a:solidFill>
                  <a:schemeClr val="tx1">
                    <a:lumMod val="65000"/>
                    <a:lumOff val="35000"/>
                  </a:schemeClr>
                </a:solidFill>
                <a:effectLst/>
              </a:rPr>
              <a:t> dolor sit </a:t>
            </a:r>
            <a:r>
              <a:rPr lang="en-US" sz="1400" b="0" i="0" dirty="0" err="1">
                <a:solidFill>
                  <a:schemeClr val="tx1">
                    <a:lumMod val="65000"/>
                    <a:lumOff val="35000"/>
                  </a:schemeClr>
                </a:solidFill>
                <a:effectLst/>
              </a:rPr>
              <a:t>amet</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consectetur</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adipiscing</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elit</a:t>
            </a:r>
            <a:r>
              <a:rPr lang="en-US" sz="1400" b="0" i="0" dirty="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1513621" y="4195268"/>
            <a:ext cx="2462846" cy="338554"/>
          </a:xfrm>
          <a:prstGeom prst="rect">
            <a:avLst/>
          </a:prstGeom>
          <a:noFill/>
        </p:spPr>
        <p:txBody>
          <a:bodyPr wrap="square" rtlCol="0">
            <a:spAutoFit/>
          </a:bodyPr>
          <a:lstStyle/>
          <a:p>
            <a:r>
              <a:rPr lang="en-US" sz="1600" b="1" dirty="0">
                <a:solidFill>
                  <a:schemeClr val="accent2"/>
                </a:solidFill>
                <a:latin typeface="+mj-lt"/>
              </a:rPr>
              <a:t>Chart Variable 2 </a:t>
            </a:r>
          </a:p>
        </p:txBody>
      </p:sp>
      <p:sp>
        <p:nvSpPr>
          <p:cNvPr id="17" name="Rounded Rectangle 16"/>
          <p:cNvSpPr/>
          <p:nvPr/>
        </p:nvSpPr>
        <p:spPr>
          <a:xfrm>
            <a:off x="773723" y="3305906"/>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773723" y="4262511"/>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914021" y="3454163"/>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924843" y="4445390"/>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aphicFrame>
        <p:nvGraphicFramePr>
          <p:cNvPr id="23" name="Chart 22"/>
          <p:cNvGraphicFramePr/>
          <p:nvPr>
            <p:extLst>
              <p:ext uri="{D42A27DB-BD31-4B8C-83A1-F6EECF244321}">
                <p14:modId xmlns:p14="http://schemas.microsoft.com/office/powerpoint/2010/main" val="1827663864"/>
              </p:ext>
            </p:extLst>
          </p:nvPr>
        </p:nvGraphicFramePr>
        <p:xfrm>
          <a:off x="5233183" y="633046"/>
          <a:ext cx="6469574" cy="6224954"/>
        </p:xfrm>
        <a:graphic>
          <a:graphicData uri="http://schemas.openxmlformats.org/drawingml/2006/chart">
            <c:chart xmlns:c="http://schemas.openxmlformats.org/drawingml/2006/chart" xmlns:r="http://schemas.openxmlformats.org/officeDocument/2006/relationships" r:id="rId2"/>
          </a:graphicData>
        </a:graphic>
      </p:graphicFrame>
      <p:sp>
        <p:nvSpPr>
          <p:cNvPr id="24" name="Rectangle 23"/>
          <p:cNvSpPr/>
          <p:nvPr/>
        </p:nvSpPr>
        <p:spPr>
          <a:xfrm>
            <a:off x="707518" y="5430924"/>
            <a:ext cx="4272444" cy="461665"/>
          </a:xfrm>
          <a:prstGeom prst="rect">
            <a:avLst/>
          </a:prstGeom>
        </p:spPr>
        <p:txBody>
          <a:bodyPr wrap="square">
            <a:spAutoFit/>
          </a:bodyPr>
          <a:lstStyle/>
          <a:p>
            <a:r>
              <a:rPr lang="en-US" sz="1200" b="0" i="0" dirty="0" err="1">
                <a:solidFill>
                  <a:schemeClr val="tx1">
                    <a:lumMod val="65000"/>
                    <a:lumOff val="35000"/>
                  </a:schemeClr>
                </a:solidFill>
                <a:effectLst/>
              </a:rPr>
              <a:t>Lorem</a:t>
            </a:r>
            <a:r>
              <a:rPr lang="en-US" sz="1200" b="0" i="0" dirty="0">
                <a:solidFill>
                  <a:schemeClr val="tx1">
                    <a:lumMod val="65000"/>
                    <a:lumOff val="35000"/>
                  </a:schemeClr>
                </a:solidFill>
                <a:effectLst/>
              </a:rPr>
              <a:t> </a:t>
            </a:r>
            <a:r>
              <a:rPr lang="en-US" sz="1200" b="0" i="0" dirty="0" err="1">
                <a:solidFill>
                  <a:schemeClr val="tx1">
                    <a:lumMod val="65000"/>
                    <a:lumOff val="35000"/>
                  </a:schemeClr>
                </a:solidFill>
                <a:effectLst/>
              </a:rPr>
              <a:t>ipsum</a:t>
            </a:r>
            <a:r>
              <a:rPr lang="en-US" sz="1200" b="0" i="0" dirty="0">
                <a:solidFill>
                  <a:schemeClr val="tx1">
                    <a:lumMod val="65000"/>
                    <a:lumOff val="35000"/>
                  </a:schemeClr>
                </a:solidFill>
                <a:effectLst/>
              </a:rPr>
              <a:t> dolor sit </a:t>
            </a:r>
            <a:r>
              <a:rPr lang="en-US" sz="1200" b="0" i="0" dirty="0" err="1">
                <a:solidFill>
                  <a:schemeClr val="tx1">
                    <a:lumMod val="65000"/>
                    <a:lumOff val="35000"/>
                  </a:schemeClr>
                </a:solidFill>
                <a:effectLst/>
              </a:rPr>
              <a:t>amet</a:t>
            </a:r>
            <a:r>
              <a:rPr lang="en-US" sz="1200" b="0" i="0" dirty="0">
                <a:solidFill>
                  <a:schemeClr val="tx1">
                    <a:lumMod val="65000"/>
                    <a:lumOff val="35000"/>
                  </a:schemeClr>
                </a:solidFill>
                <a:effectLst/>
              </a:rPr>
              <a:t>, </a:t>
            </a:r>
            <a:r>
              <a:rPr lang="en-US" sz="1200" b="0" i="0" dirty="0" err="1">
                <a:solidFill>
                  <a:schemeClr val="tx1">
                    <a:lumMod val="65000"/>
                    <a:lumOff val="35000"/>
                  </a:schemeClr>
                </a:solidFill>
                <a:effectLst/>
              </a:rPr>
              <a:t>consectetur</a:t>
            </a:r>
            <a:r>
              <a:rPr lang="en-US" sz="1200" b="0" i="0" dirty="0">
                <a:solidFill>
                  <a:schemeClr val="tx1">
                    <a:lumMod val="65000"/>
                    <a:lumOff val="35000"/>
                  </a:schemeClr>
                </a:solidFill>
                <a:effectLst/>
              </a:rPr>
              <a:t> </a:t>
            </a:r>
            <a:r>
              <a:rPr lang="en-US" sz="1200" b="0" i="0" dirty="0" err="1">
                <a:solidFill>
                  <a:schemeClr val="tx1">
                    <a:lumMod val="65000"/>
                    <a:lumOff val="35000"/>
                  </a:schemeClr>
                </a:solidFill>
                <a:effectLst/>
              </a:rPr>
              <a:t>adipiscing</a:t>
            </a:r>
            <a:r>
              <a:rPr lang="en-US" sz="1200" b="0" i="0" dirty="0">
                <a:solidFill>
                  <a:schemeClr val="tx1">
                    <a:lumMod val="65000"/>
                    <a:lumOff val="35000"/>
                  </a:schemeClr>
                </a:solidFill>
                <a:effectLst/>
              </a:rPr>
              <a:t> </a:t>
            </a:r>
            <a:r>
              <a:rPr lang="en-US" sz="1200" b="0" i="0" dirty="0" err="1">
                <a:solidFill>
                  <a:schemeClr val="tx1">
                    <a:lumMod val="65000"/>
                    <a:lumOff val="35000"/>
                  </a:schemeClr>
                </a:solidFill>
                <a:effectLst/>
              </a:rPr>
              <a:t>elit</a:t>
            </a:r>
            <a:r>
              <a:rPr lang="en-US" sz="1200" b="0" i="0" dirty="0">
                <a:solidFill>
                  <a:schemeClr val="tx1">
                    <a:lumMod val="65000"/>
                    <a:lumOff val="35000"/>
                  </a:schemeClr>
                </a:solidFill>
                <a:effectLst/>
              </a:rPr>
              <a:t>. Nunc bibendum eleifend tortor, non porta justo gravida</a:t>
            </a:r>
            <a:r>
              <a:rPr lang="en-US" sz="1200" dirty="0">
                <a:solidFill>
                  <a:schemeClr val="tx1">
                    <a:lumMod val="65000"/>
                    <a:lumOff val="35000"/>
                  </a:schemeClr>
                </a:solidFill>
              </a:rPr>
              <a:t>.</a:t>
            </a:r>
            <a:endParaRPr lang="en-US" sz="1200" b="0" i="0" dirty="0">
              <a:solidFill>
                <a:schemeClr val="tx1">
                  <a:lumMod val="65000"/>
                  <a:lumOff val="35000"/>
                </a:schemeClr>
              </a:solidFill>
              <a:effectLst/>
            </a:endParaRPr>
          </a:p>
        </p:txBody>
      </p:sp>
      <p:cxnSp>
        <p:nvCxnSpPr>
          <p:cNvPr id="6" name="Straight Connector 5"/>
          <p:cNvCxnSpPr/>
          <p:nvPr/>
        </p:nvCxnSpPr>
        <p:spPr>
          <a:xfrm>
            <a:off x="787791" y="5303520"/>
            <a:ext cx="10128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4592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righ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Business Line Cart</a:t>
            </a:r>
          </a:p>
        </p:txBody>
      </p:sp>
      <p:graphicFrame>
        <p:nvGraphicFramePr>
          <p:cNvPr id="5" name="Chart 4"/>
          <p:cNvGraphicFramePr/>
          <p:nvPr>
            <p:extLst>
              <p:ext uri="{D42A27DB-BD31-4B8C-83A1-F6EECF244321}">
                <p14:modId xmlns:p14="http://schemas.microsoft.com/office/powerpoint/2010/main" val="1891318606"/>
              </p:ext>
            </p:extLst>
          </p:nvPr>
        </p:nvGraphicFramePr>
        <p:xfrm>
          <a:off x="626084" y="1997610"/>
          <a:ext cx="6056069" cy="3756073"/>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7037981" y="2082812"/>
            <a:ext cx="4075496" cy="830997"/>
          </a:xfrm>
          <a:prstGeom prst="rect">
            <a:avLst/>
          </a:prstGeom>
        </p:spPr>
        <p:txBody>
          <a:bodyPr wrap="square">
            <a:spAutoFit/>
          </a:bodyPr>
          <a:lstStyle/>
          <a:p>
            <a:r>
              <a:rPr lang="en-US" sz="1600" b="0" i="0" dirty="0" err="1">
                <a:solidFill>
                  <a:schemeClr val="tx1">
                    <a:lumMod val="65000"/>
                    <a:lumOff val="35000"/>
                  </a:schemeClr>
                </a:solidFill>
                <a:effectLst/>
              </a:rPr>
              <a:t>Lorem</a:t>
            </a:r>
            <a:r>
              <a:rPr lang="en-US" sz="1600" b="0" i="0" dirty="0">
                <a:solidFill>
                  <a:schemeClr val="tx1">
                    <a:lumMod val="65000"/>
                    <a:lumOff val="35000"/>
                  </a:schemeClr>
                </a:solidFill>
                <a:effectLst/>
              </a:rPr>
              <a:t> </a:t>
            </a:r>
            <a:r>
              <a:rPr lang="en-US" sz="1600" b="0" i="0" dirty="0" err="1">
                <a:solidFill>
                  <a:schemeClr val="tx1">
                    <a:lumMod val="65000"/>
                    <a:lumOff val="35000"/>
                  </a:schemeClr>
                </a:solidFill>
                <a:effectLst/>
              </a:rPr>
              <a:t>ipsum</a:t>
            </a:r>
            <a:r>
              <a:rPr lang="en-US" sz="1600" b="0" i="0" dirty="0">
                <a:solidFill>
                  <a:schemeClr val="tx1">
                    <a:lumMod val="65000"/>
                    <a:lumOff val="35000"/>
                  </a:schemeClr>
                </a:solidFill>
                <a:effectLst/>
              </a:rPr>
              <a:t> dolor sit </a:t>
            </a:r>
            <a:r>
              <a:rPr lang="en-US" sz="1600" b="0" i="0" dirty="0" err="1">
                <a:solidFill>
                  <a:schemeClr val="tx1">
                    <a:lumMod val="65000"/>
                    <a:lumOff val="35000"/>
                  </a:schemeClr>
                </a:solidFill>
                <a:effectLst/>
              </a:rPr>
              <a:t>amet</a:t>
            </a:r>
            <a:r>
              <a:rPr lang="en-US" sz="1600" b="0" i="0" dirty="0">
                <a:solidFill>
                  <a:schemeClr val="tx1">
                    <a:lumMod val="65000"/>
                    <a:lumOff val="35000"/>
                  </a:schemeClr>
                </a:solidFill>
                <a:effectLst/>
              </a:rPr>
              <a:t>, </a:t>
            </a:r>
            <a:r>
              <a:rPr lang="en-US" sz="1600" b="0" i="0" dirty="0" err="1">
                <a:solidFill>
                  <a:schemeClr val="tx1">
                    <a:lumMod val="65000"/>
                    <a:lumOff val="35000"/>
                  </a:schemeClr>
                </a:solidFill>
                <a:effectLst/>
              </a:rPr>
              <a:t>consectetur</a:t>
            </a:r>
            <a:r>
              <a:rPr lang="en-US" sz="1600" b="0" i="0" dirty="0">
                <a:solidFill>
                  <a:schemeClr val="tx1">
                    <a:lumMod val="65000"/>
                    <a:lumOff val="35000"/>
                  </a:schemeClr>
                </a:solidFill>
                <a:effectLst/>
              </a:rPr>
              <a:t> </a:t>
            </a:r>
            <a:r>
              <a:rPr lang="en-US" sz="1600" b="0" i="0" dirty="0" err="1">
                <a:solidFill>
                  <a:schemeClr val="tx1">
                    <a:lumMod val="65000"/>
                    <a:lumOff val="35000"/>
                  </a:schemeClr>
                </a:solidFill>
                <a:effectLst/>
              </a:rPr>
              <a:t>adipiscing</a:t>
            </a:r>
            <a:r>
              <a:rPr lang="en-US" sz="1600" b="0" i="0" dirty="0">
                <a:solidFill>
                  <a:schemeClr val="tx1">
                    <a:lumMod val="65000"/>
                    <a:lumOff val="35000"/>
                  </a:schemeClr>
                </a:solidFill>
                <a:effectLst/>
              </a:rPr>
              <a:t> </a:t>
            </a:r>
            <a:r>
              <a:rPr lang="en-US" sz="1600" b="0" i="0" dirty="0" err="1">
                <a:solidFill>
                  <a:schemeClr val="tx1">
                    <a:lumMod val="65000"/>
                    <a:lumOff val="35000"/>
                  </a:schemeClr>
                </a:solidFill>
                <a:effectLst/>
              </a:rPr>
              <a:t>elit</a:t>
            </a:r>
            <a:r>
              <a:rPr lang="en-US" sz="1600" b="0" i="0" dirty="0">
                <a:solidFill>
                  <a:schemeClr val="tx1">
                    <a:lumMod val="65000"/>
                    <a:lumOff val="35000"/>
                  </a:schemeClr>
                </a:solidFill>
                <a:effectLst/>
              </a:rPr>
              <a:t>. Nunc bibendum eleifend tortor, non porta justo gravida</a:t>
            </a:r>
            <a:r>
              <a:rPr lang="en-US" sz="1600" dirty="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8" name="Rectangle 7"/>
          <p:cNvSpPr/>
          <p:nvPr/>
        </p:nvSpPr>
        <p:spPr>
          <a:xfrm>
            <a:off x="7815947" y="3287498"/>
            <a:ext cx="3325665" cy="523220"/>
          </a:xfrm>
          <a:prstGeom prst="rect">
            <a:avLst/>
          </a:prstGeom>
        </p:spPr>
        <p:txBody>
          <a:bodyPr wrap="square">
            <a:spAutoFit/>
          </a:bodyPr>
          <a:lstStyle/>
          <a:p>
            <a:r>
              <a:rPr lang="en-US" sz="1400" b="0" i="0" dirty="0" err="1">
                <a:solidFill>
                  <a:schemeClr val="tx1">
                    <a:lumMod val="65000"/>
                    <a:lumOff val="35000"/>
                  </a:schemeClr>
                </a:solidFill>
                <a:effectLst/>
              </a:rPr>
              <a:t>Lorem</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ipsum</a:t>
            </a:r>
            <a:r>
              <a:rPr lang="en-US" sz="1400" b="0" i="0" dirty="0">
                <a:solidFill>
                  <a:schemeClr val="tx1">
                    <a:lumMod val="65000"/>
                    <a:lumOff val="35000"/>
                  </a:schemeClr>
                </a:solidFill>
                <a:effectLst/>
              </a:rPr>
              <a:t> dolor sit </a:t>
            </a:r>
            <a:r>
              <a:rPr lang="en-US" sz="1400" b="0" i="0" dirty="0" err="1">
                <a:solidFill>
                  <a:schemeClr val="tx1">
                    <a:lumMod val="65000"/>
                    <a:lumOff val="35000"/>
                  </a:schemeClr>
                </a:solidFill>
                <a:effectLst/>
              </a:rPr>
              <a:t>amet</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consectetur</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adipiscing</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elit</a:t>
            </a:r>
            <a:r>
              <a:rPr lang="en-US" sz="1400" b="0" i="0" dirty="0">
                <a:solidFill>
                  <a:schemeClr val="tx1">
                    <a:lumMod val="65000"/>
                    <a:lumOff val="35000"/>
                  </a:schemeClr>
                </a:solidFill>
                <a:effectLst/>
              </a:rPr>
              <a:t>. Nunc bibendum eleifend</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9" name="TextBox 8"/>
          <p:cNvSpPr txBox="1"/>
          <p:nvPr/>
        </p:nvSpPr>
        <p:spPr>
          <a:xfrm>
            <a:off x="7815948" y="3026305"/>
            <a:ext cx="2462846" cy="338554"/>
          </a:xfrm>
          <a:prstGeom prst="rect">
            <a:avLst/>
          </a:prstGeom>
          <a:noFill/>
        </p:spPr>
        <p:txBody>
          <a:bodyPr wrap="square" rtlCol="0">
            <a:spAutoFit/>
          </a:bodyPr>
          <a:lstStyle/>
          <a:p>
            <a:r>
              <a:rPr lang="en-US" sz="1600" b="1" dirty="0">
                <a:solidFill>
                  <a:schemeClr val="accent2"/>
                </a:solidFill>
                <a:latin typeface="+mj-lt"/>
              </a:rPr>
              <a:t>Chart Variable 1 </a:t>
            </a:r>
          </a:p>
        </p:txBody>
      </p:sp>
      <p:sp>
        <p:nvSpPr>
          <p:cNvPr id="10" name="Rectangle 9"/>
          <p:cNvSpPr/>
          <p:nvPr/>
        </p:nvSpPr>
        <p:spPr>
          <a:xfrm>
            <a:off x="7815947" y="4245444"/>
            <a:ext cx="3325665" cy="523220"/>
          </a:xfrm>
          <a:prstGeom prst="rect">
            <a:avLst/>
          </a:prstGeom>
        </p:spPr>
        <p:txBody>
          <a:bodyPr wrap="square">
            <a:spAutoFit/>
          </a:bodyPr>
          <a:lstStyle/>
          <a:p>
            <a:r>
              <a:rPr lang="en-US" sz="1400" b="0" i="0" dirty="0" err="1">
                <a:solidFill>
                  <a:schemeClr val="tx1">
                    <a:lumMod val="65000"/>
                    <a:lumOff val="35000"/>
                  </a:schemeClr>
                </a:solidFill>
                <a:effectLst/>
              </a:rPr>
              <a:t>Lorem</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ipsum</a:t>
            </a:r>
            <a:r>
              <a:rPr lang="en-US" sz="1400" b="0" i="0" dirty="0">
                <a:solidFill>
                  <a:schemeClr val="tx1">
                    <a:lumMod val="65000"/>
                    <a:lumOff val="35000"/>
                  </a:schemeClr>
                </a:solidFill>
                <a:effectLst/>
              </a:rPr>
              <a:t> dolor sit </a:t>
            </a:r>
            <a:r>
              <a:rPr lang="en-US" sz="1400" b="0" i="0" dirty="0" err="1">
                <a:solidFill>
                  <a:schemeClr val="tx1">
                    <a:lumMod val="65000"/>
                    <a:lumOff val="35000"/>
                  </a:schemeClr>
                </a:solidFill>
                <a:effectLst/>
              </a:rPr>
              <a:t>amet</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consectetur</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adipiscing</a:t>
            </a:r>
            <a:r>
              <a:rPr lang="en-US" sz="1400" b="0" i="0" dirty="0">
                <a:solidFill>
                  <a:schemeClr val="tx1">
                    <a:lumMod val="65000"/>
                    <a:lumOff val="35000"/>
                  </a:schemeClr>
                </a:solidFill>
                <a:effectLst/>
              </a:rPr>
              <a:t> </a:t>
            </a:r>
            <a:r>
              <a:rPr lang="en-US" sz="1400" b="0" i="0" dirty="0" err="1">
                <a:solidFill>
                  <a:schemeClr val="tx1">
                    <a:lumMod val="65000"/>
                    <a:lumOff val="35000"/>
                  </a:schemeClr>
                </a:solidFill>
                <a:effectLst/>
              </a:rPr>
              <a:t>elit</a:t>
            </a:r>
            <a:r>
              <a:rPr lang="en-US" sz="1400" b="0" i="0" dirty="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1" name="TextBox 10"/>
          <p:cNvSpPr txBox="1"/>
          <p:nvPr/>
        </p:nvSpPr>
        <p:spPr>
          <a:xfrm>
            <a:off x="7815948" y="3984251"/>
            <a:ext cx="2462846" cy="338554"/>
          </a:xfrm>
          <a:prstGeom prst="rect">
            <a:avLst/>
          </a:prstGeom>
          <a:noFill/>
        </p:spPr>
        <p:txBody>
          <a:bodyPr wrap="square" rtlCol="0">
            <a:spAutoFit/>
          </a:bodyPr>
          <a:lstStyle/>
          <a:p>
            <a:r>
              <a:rPr lang="en-US" sz="1600" b="1" dirty="0">
                <a:solidFill>
                  <a:schemeClr val="tx1">
                    <a:lumMod val="65000"/>
                    <a:lumOff val="35000"/>
                  </a:schemeClr>
                </a:solidFill>
                <a:latin typeface="+mj-lt"/>
              </a:rPr>
              <a:t>Chart Variable 2 </a:t>
            </a:r>
          </a:p>
        </p:txBody>
      </p:sp>
      <p:sp>
        <p:nvSpPr>
          <p:cNvPr id="12" name="Rectangle 11"/>
          <p:cNvSpPr/>
          <p:nvPr/>
        </p:nvSpPr>
        <p:spPr>
          <a:xfrm>
            <a:off x="7815947" y="5188870"/>
            <a:ext cx="3325665" cy="523220"/>
          </a:xfrm>
          <a:prstGeom prst="rect">
            <a:avLst/>
          </a:prstGeom>
        </p:spPr>
        <p:txBody>
          <a:bodyPr wrap="square">
            <a:spAutoFit/>
          </a:bodyPr>
          <a:lstStyle/>
          <a:p>
            <a:r>
              <a:rPr lang="en-US" sz="1400" b="0" i="0" dirty="0">
                <a:solidFill>
                  <a:schemeClr val="tx1">
                    <a:lumMod val="65000"/>
                    <a:lumOff val="35000"/>
                  </a:schemeClr>
                </a:solidFill>
                <a:effectLst/>
              </a:rPr>
              <a:t>Lorem ipsum dolor sit amet, consectetur adipiscing elit. </a:t>
            </a:r>
          </a:p>
        </p:txBody>
      </p:sp>
      <p:sp>
        <p:nvSpPr>
          <p:cNvPr id="13" name="TextBox 12"/>
          <p:cNvSpPr txBox="1"/>
          <p:nvPr/>
        </p:nvSpPr>
        <p:spPr>
          <a:xfrm>
            <a:off x="7815948" y="4927677"/>
            <a:ext cx="2462846" cy="338554"/>
          </a:xfrm>
          <a:prstGeom prst="rect">
            <a:avLst/>
          </a:prstGeom>
          <a:noFill/>
        </p:spPr>
        <p:txBody>
          <a:bodyPr wrap="square" rtlCol="0">
            <a:spAutoFit/>
          </a:bodyPr>
          <a:lstStyle/>
          <a:p>
            <a:r>
              <a:rPr lang="en-US" sz="1600" b="1" dirty="0">
                <a:solidFill>
                  <a:schemeClr val="tx2"/>
                </a:solidFill>
                <a:latin typeface="+mj-lt"/>
              </a:rPr>
              <a:t>Chart Variable 2 </a:t>
            </a:r>
          </a:p>
        </p:txBody>
      </p:sp>
      <p:sp>
        <p:nvSpPr>
          <p:cNvPr id="14" name="Rounded Rectangle 13"/>
          <p:cNvSpPr/>
          <p:nvPr/>
        </p:nvSpPr>
        <p:spPr>
          <a:xfrm>
            <a:off x="7076050" y="3137093"/>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7076050" y="4051494"/>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7076050" y="4994029"/>
            <a:ext cx="633046" cy="63304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5"/>
          <p:cNvSpPr>
            <a:spLocks noEditPoints="1"/>
          </p:cNvSpPr>
          <p:nvPr/>
        </p:nvSpPr>
        <p:spPr bwMode="auto">
          <a:xfrm>
            <a:off x="7216348" y="3285350"/>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8"/>
          <p:cNvSpPr>
            <a:spLocks noEditPoints="1"/>
          </p:cNvSpPr>
          <p:nvPr/>
        </p:nvSpPr>
        <p:spPr bwMode="auto">
          <a:xfrm>
            <a:off x="7227170" y="4234373"/>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54"/>
          <p:cNvSpPr>
            <a:spLocks noEditPoints="1"/>
          </p:cNvSpPr>
          <p:nvPr/>
        </p:nvSpPr>
        <p:spPr bwMode="auto">
          <a:xfrm>
            <a:off x="7284062" y="5145057"/>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913567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Portfolio</a:t>
            </a:r>
          </a:p>
        </p:txBody>
      </p:sp>
      <p:sp>
        <p:nvSpPr>
          <p:cNvPr id="7" name="Rectangle 6"/>
          <p:cNvSpPr/>
          <p:nvPr/>
        </p:nvSpPr>
        <p:spPr>
          <a:xfrm>
            <a:off x="645383" y="4510277"/>
            <a:ext cx="2212117" cy="1200329"/>
          </a:xfrm>
          <a:prstGeom prst="rect">
            <a:avLst/>
          </a:prstGeom>
        </p:spPr>
        <p:txBody>
          <a:bodyPr wrap="square">
            <a:spAutoFit/>
          </a:bodyPr>
          <a:lstStyle/>
          <a:p>
            <a:pPr>
              <a:lnSpc>
                <a:spcPct val="120000"/>
              </a:lnSpc>
            </a:pPr>
            <a:r>
              <a:rPr lang="en-US" b="1" dirty="0">
                <a:solidFill>
                  <a:srgbClr val="E76121"/>
                </a:solidFill>
                <a:latin typeface="+mj-lt"/>
              </a:rPr>
              <a:t>Solutions</a:t>
            </a:r>
            <a:endParaRPr lang="en-US" sz="1000" b="1" dirty="0">
              <a:solidFill>
                <a:srgbClr val="E76121"/>
              </a:solidFill>
              <a:latin typeface="+mj-lt"/>
            </a:endParaRPr>
          </a:p>
          <a:p>
            <a:pPr>
              <a:lnSpc>
                <a:spcPct val="120000"/>
              </a:lnSpc>
            </a:pPr>
            <a:r>
              <a:rPr lang="en-US" sz="1400" dirty="0">
                <a:solidFill>
                  <a:schemeClr val="tx1">
                    <a:lumMod val="65000"/>
                    <a:lumOff val="35000"/>
                  </a:schemeClr>
                </a:solidFill>
              </a:rPr>
              <a:t>Targeted to digital media planners, it will be available at launch. </a:t>
            </a:r>
          </a:p>
        </p:txBody>
      </p:sp>
      <p:sp>
        <p:nvSpPr>
          <p:cNvPr id="8" name="Oval 7"/>
          <p:cNvSpPr/>
          <p:nvPr/>
        </p:nvSpPr>
        <p:spPr>
          <a:xfrm>
            <a:off x="741203"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FontAwesome" pitchFamily="2" charset="0"/>
              </a:rPr>
              <a:t></a:t>
            </a:r>
          </a:p>
        </p:txBody>
      </p:sp>
      <p:sp>
        <p:nvSpPr>
          <p:cNvPr id="9" name="Rectangle 8"/>
          <p:cNvSpPr/>
          <p:nvPr/>
        </p:nvSpPr>
        <p:spPr>
          <a:xfrm>
            <a:off x="2946571" y="4510277"/>
            <a:ext cx="1930229" cy="1200329"/>
          </a:xfrm>
          <a:prstGeom prst="rect">
            <a:avLst/>
          </a:prstGeom>
        </p:spPr>
        <p:txBody>
          <a:bodyPr wrap="square">
            <a:spAutoFit/>
          </a:bodyPr>
          <a:lstStyle/>
          <a:p>
            <a:pPr>
              <a:lnSpc>
                <a:spcPct val="120000"/>
              </a:lnSpc>
            </a:pPr>
            <a:r>
              <a:rPr lang="en-US" b="1" dirty="0">
                <a:solidFill>
                  <a:srgbClr val="E76121"/>
                </a:solidFill>
                <a:latin typeface="+mj-lt"/>
              </a:rPr>
              <a:t>Results</a:t>
            </a:r>
            <a:endParaRPr lang="en-US" sz="1000" b="1" dirty="0">
              <a:solidFill>
                <a:srgbClr val="E76121"/>
              </a:solidFill>
              <a:latin typeface="+mj-lt"/>
            </a:endParaRPr>
          </a:p>
          <a:p>
            <a:pPr>
              <a:lnSpc>
                <a:spcPct val="120000"/>
              </a:lnSpc>
            </a:pPr>
            <a:r>
              <a:rPr lang="en-US" sz="1400" dirty="0">
                <a:solidFill>
                  <a:schemeClr val="tx1">
                    <a:lumMod val="65000"/>
                    <a:lumOff val="35000"/>
                  </a:schemeClr>
                </a:solidFill>
              </a:rPr>
              <a:t>Targeted to digital media planners, it will be available at launch. </a:t>
            </a:r>
          </a:p>
        </p:txBody>
      </p:sp>
      <p:sp>
        <p:nvSpPr>
          <p:cNvPr id="10" name="Oval 9"/>
          <p:cNvSpPr/>
          <p:nvPr/>
        </p:nvSpPr>
        <p:spPr>
          <a:xfrm>
            <a:off x="3042390"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FontAwesome" pitchFamily="2" charset="0"/>
              </a:rPr>
              <a:t></a:t>
            </a:r>
            <a:endParaRPr lang="en-US" sz="1600"/>
          </a:p>
        </p:txBody>
      </p:sp>
      <p:sp>
        <p:nvSpPr>
          <p:cNvPr id="11" name="Rectangle 10"/>
          <p:cNvSpPr/>
          <p:nvPr/>
        </p:nvSpPr>
        <p:spPr>
          <a:xfrm>
            <a:off x="642156" y="2555324"/>
            <a:ext cx="4018744" cy="1077218"/>
          </a:xfrm>
          <a:prstGeom prst="rect">
            <a:avLst/>
          </a:prstGeom>
        </p:spPr>
        <p:txBody>
          <a:bodyPr wrap="square">
            <a:spAutoFit/>
          </a:bodyPr>
          <a:lstStyle/>
          <a:p>
            <a:r>
              <a:rPr lang="en-US" sz="1600" dirty="0">
                <a:solidFill>
                  <a:schemeClr val="tx1">
                    <a:lumMod val="65000"/>
                    <a:lumOff val="35000"/>
                  </a:schemeClr>
                </a:solidFill>
              </a:rPr>
              <a:t>This credential is awarded to digital advertising professionals who are proficient in planning successful Facebook advertising campaigns.</a:t>
            </a:r>
          </a:p>
        </p:txBody>
      </p:sp>
      <p:sp>
        <p:nvSpPr>
          <p:cNvPr id="5" name="Rectangle 4"/>
          <p:cNvSpPr/>
          <p:nvPr/>
        </p:nvSpPr>
        <p:spPr>
          <a:xfrm>
            <a:off x="7477328" y="1600200"/>
            <a:ext cx="3736772" cy="4267200"/>
          </a:xfrm>
          <a:prstGeom prst="rect">
            <a:avLst/>
          </a:prstGeom>
          <a:solidFill>
            <a:srgbClr val="E76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655537" y="2535548"/>
            <a:ext cx="2272793" cy="2677656"/>
          </a:xfrm>
          <a:prstGeom prst="rect">
            <a:avLst/>
          </a:prstGeom>
        </p:spPr>
        <p:txBody>
          <a:bodyPr wrap="square">
            <a:spAutoFit/>
          </a:bodyPr>
          <a:lstStyle/>
          <a:p>
            <a:pPr>
              <a:lnSpc>
                <a:spcPct val="120000"/>
              </a:lnSpc>
            </a:pPr>
            <a:r>
              <a:rPr lang="en-US" b="1" dirty="0">
                <a:solidFill>
                  <a:schemeClr val="bg1"/>
                </a:solidFill>
                <a:latin typeface="+mj-lt"/>
              </a:rPr>
              <a:t>Product Used</a:t>
            </a:r>
            <a:endParaRPr lang="en-US" sz="1000" b="1" dirty="0">
              <a:solidFill>
                <a:schemeClr val="bg1"/>
              </a:solidFill>
              <a:latin typeface="+mj-lt"/>
            </a:endParaRPr>
          </a:p>
          <a:p>
            <a:pPr>
              <a:lnSpc>
                <a:spcPct val="120000"/>
              </a:lnSpc>
            </a:pPr>
            <a:r>
              <a:rPr lang="en-US" sz="1600" dirty="0">
                <a:solidFill>
                  <a:schemeClr val="bg1"/>
                </a:solidFill>
              </a:rPr>
              <a:t>Targeted to digital media planners, it will be available at launch:</a:t>
            </a:r>
          </a:p>
          <a:p>
            <a:pPr marL="171450" indent="-171450">
              <a:lnSpc>
                <a:spcPct val="120000"/>
              </a:lnSpc>
              <a:buFontTx/>
              <a:buChar char="-"/>
            </a:pPr>
            <a:r>
              <a:rPr lang="en-GB" sz="1600" dirty="0">
                <a:solidFill>
                  <a:schemeClr val="bg1"/>
                </a:solidFill>
              </a:rPr>
              <a:t>Photo</a:t>
            </a:r>
          </a:p>
          <a:p>
            <a:pPr marL="171450" indent="-171450">
              <a:lnSpc>
                <a:spcPct val="120000"/>
              </a:lnSpc>
              <a:buFontTx/>
              <a:buChar char="-"/>
            </a:pPr>
            <a:r>
              <a:rPr lang="en-GB" sz="1600" dirty="0">
                <a:solidFill>
                  <a:schemeClr val="bg1"/>
                </a:solidFill>
              </a:rPr>
              <a:t>Video</a:t>
            </a:r>
          </a:p>
          <a:p>
            <a:pPr marL="171450" indent="-171450">
              <a:lnSpc>
                <a:spcPct val="120000"/>
              </a:lnSpc>
              <a:buFontTx/>
              <a:buChar char="-"/>
            </a:pPr>
            <a:r>
              <a:rPr lang="en-GB" sz="1600" dirty="0">
                <a:solidFill>
                  <a:schemeClr val="bg1"/>
                </a:solidFill>
              </a:rPr>
              <a:t>Images Carousel</a:t>
            </a:r>
          </a:p>
          <a:p>
            <a:pPr marL="171450" indent="-171450">
              <a:lnSpc>
                <a:spcPct val="120000"/>
              </a:lnSpc>
              <a:buFontTx/>
              <a:buChar char="-"/>
            </a:pPr>
            <a:r>
              <a:rPr lang="en-GB" sz="1600" dirty="0">
                <a:solidFill>
                  <a:schemeClr val="bg1"/>
                </a:solidFill>
              </a:rPr>
              <a:t>Slideshow</a:t>
            </a:r>
          </a:p>
          <a:p>
            <a:pPr marL="171450" indent="-171450">
              <a:lnSpc>
                <a:spcPct val="120000"/>
              </a:lnSpc>
              <a:buFontTx/>
              <a:buChar char="-"/>
            </a:pPr>
            <a:endParaRPr lang="en-US" sz="1000" dirty="0">
              <a:solidFill>
                <a:schemeClr val="bg1"/>
              </a:solidFill>
            </a:endParaRPr>
          </a:p>
        </p:txBody>
      </p:sp>
      <p:sp>
        <p:nvSpPr>
          <p:cNvPr id="12" name="Rectangle 11"/>
          <p:cNvSpPr/>
          <p:nvPr/>
        </p:nvSpPr>
        <p:spPr>
          <a:xfrm>
            <a:off x="664503" y="1853810"/>
            <a:ext cx="3826413" cy="646331"/>
          </a:xfrm>
          <a:prstGeom prst="rect">
            <a:avLst/>
          </a:prstGeom>
        </p:spPr>
        <p:txBody>
          <a:bodyPr wrap="square">
            <a:spAutoFit/>
          </a:bodyPr>
          <a:lstStyle/>
          <a:p>
            <a:r>
              <a:rPr lang="en-US" b="1" dirty="0">
                <a:solidFill>
                  <a:srgbClr val="E76121"/>
                </a:solidFill>
              </a:rPr>
              <a:t>Targeted to digital media planners, it will be available at launch. </a:t>
            </a:r>
          </a:p>
        </p:txBody>
      </p:sp>
    </p:spTree>
    <p:extLst>
      <p:ext uri="{BB962C8B-B14F-4D97-AF65-F5344CB8AC3E}">
        <p14:creationId xmlns:p14="http://schemas.microsoft.com/office/powerpoint/2010/main" val="13659800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Portfolio</a:t>
            </a:r>
          </a:p>
        </p:txBody>
      </p:sp>
      <p:grpSp>
        <p:nvGrpSpPr>
          <p:cNvPr id="12" name="Group 11"/>
          <p:cNvGrpSpPr/>
          <p:nvPr/>
        </p:nvGrpSpPr>
        <p:grpSpPr>
          <a:xfrm>
            <a:off x="711201" y="2025134"/>
            <a:ext cx="10096499" cy="3812850"/>
            <a:chOff x="726441" y="1644134"/>
            <a:chExt cx="8509717" cy="3213616"/>
          </a:xfrm>
        </p:grpSpPr>
        <p:sp>
          <p:nvSpPr>
            <p:cNvPr id="13" name="Rectangle 12"/>
            <p:cNvSpPr/>
            <p:nvPr/>
          </p:nvSpPr>
          <p:spPr>
            <a:xfrm>
              <a:off x="726441" y="1644134"/>
              <a:ext cx="8509717" cy="321361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740065" y="1644134"/>
              <a:ext cx="3338448" cy="321361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175000" y="2381250"/>
              <a:ext cx="1752600" cy="1752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p:cNvSpPr/>
          <p:nvPr/>
        </p:nvSpPr>
        <p:spPr>
          <a:xfrm>
            <a:off x="6108700" y="3902306"/>
            <a:ext cx="4330700" cy="830997"/>
          </a:xfrm>
          <a:prstGeom prst="rect">
            <a:avLst/>
          </a:prstGeom>
        </p:spPr>
        <p:txBody>
          <a:bodyPr wrap="square">
            <a:spAutoFit/>
          </a:bodyPr>
          <a:lstStyle/>
          <a:p>
            <a:r>
              <a:rPr lang="en-US" sz="1600" dirty="0">
                <a:solidFill>
                  <a:schemeClr val="tx1">
                    <a:lumMod val="65000"/>
                    <a:lumOff val="35000"/>
                  </a:schemeClr>
                </a:solidFill>
              </a:rPr>
              <a:t>This credential is awarded to digital advertising professionals who are proficient in planning successful Facebook advertising campaigns.</a:t>
            </a:r>
          </a:p>
        </p:txBody>
      </p:sp>
      <p:grpSp>
        <p:nvGrpSpPr>
          <p:cNvPr id="17" name="Group 16"/>
          <p:cNvGrpSpPr/>
          <p:nvPr/>
        </p:nvGrpSpPr>
        <p:grpSpPr>
          <a:xfrm>
            <a:off x="4203907" y="3439337"/>
            <a:ext cx="977970" cy="975747"/>
            <a:chOff x="17463" y="17463"/>
            <a:chExt cx="698500" cy="696912"/>
          </a:xfrm>
        </p:grpSpPr>
        <p:sp>
          <p:nvSpPr>
            <p:cNvPr id="18" name="Oval 27"/>
            <p:cNvSpPr>
              <a:spLocks noChangeArrowheads="1"/>
            </p:cNvSpPr>
            <p:nvPr/>
          </p:nvSpPr>
          <p:spPr bwMode="auto">
            <a:xfrm>
              <a:off x="17463" y="17463"/>
              <a:ext cx="698500" cy="696912"/>
            </a:xfrm>
            <a:prstGeom prst="ellipse">
              <a:avLst/>
            </a:pr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28"/>
            <p:cNvSpPr>
              <a:spLocks/>
            </p:cNvSpPr>
            <p:nvPr/>
          </p:nvSpPr>
          <p:spPr bwMode="auto">
            <a:xfrm>
              <a:off x="152400" y="185738"/>
              <a:ext cx="503238" cy="457200"/>
            </a:xfrm>
            <a:custGeom>
              <a:avLst/>
              <a:gdLst>
                <a:gd name="T0" fmla="*/ 0 w 788"/>
                <a:gd name="T1" fmla="*/ 715 h 715"/>
                <a:gd name="T2" fmla="*/ 0 w 788"/>
                <a:gd name="T3" fmla="*/ 0 h 715"/>
                <a:gd name="T4" fmla="*/ 788 w 788"/>
                <a:gd name="T5" fmla="*/ 0 h 715"/>
              </a:gdLst>
              <a:ahLst/>
              <a:cxnLst>
                <a:cxn ang="0">
                  <a:pos x="T0" y="T1"/>
                </a:cxn>
                <a:cxn ang="0">
                  <a:pos x="T2" y="T3"/>
                </a:cxn>
                <a:cxn ang="0">
                  <a:pos x="T4" y="T5"/>
                </a:cxn>
              </a:cxnLst>
              <a:rect l="0" t="0" r="r" b="b"/>
              <a:pathLst>
                <a:path w="788" h="715">
                  <a:moveTo>
                    <a:pt x="0" y="715"/>
                  </a:moveTo>
                  <a:lnTo>
                    <a:pt x="0" y="0"/>
                  </a:lnTo>
                  <a:lnTo>
                    <a:pt x="788" y="0"/>
                  </a:lnTo>
                </a:path>
              </a:pathLst>
            </a:cu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29"/>
            <p:cNvSpPr>
              <a:spLocks/>
            </p:cNvSpPr>
            <p:nvPr/>
          </p:nvSpPr>
          <p:spPr bwMode="auto">
            <a:xfrm>
              <a:off x="265113" y="317500"/>
              <a:ext cx="222250" cy="225425"/>
            </a:xfrm>
            <a:custGeom>
              <a:avLst/>
              <a:gdLst>
                <a:gd name="T0" fmla="*/ 64 w 71"/>
                <a:gd name="T1" fmla="*/ 16 h 72"/>
                <a:gd name="T2" fmla="*/ 60 w 71"/>
                <a:gd name="T3" fmla="*/ 16 h 72"/>
                <a:gd name="T4" fmla="*/ 54 w 71"/>
                <a:gd name="T5" fmla="*/ 3 h 72"/>
                <a:gd name="T6" fmla="*/ 51 w 71"/>
                <a:gd name="T7" fmla="*/ 0 h 72"/>
                <a:gd name="T8" fmla="*/ 47 w 71"/>
                <a:gd name="T9" fmla="*/ 0 h 72"/>
                <a:gd name="T10" fmla="*/ 21 w 71"/>
                <a:gd name="T11" fmla="*/ 28 h 72"/>
                <a:gd name="T12" fmla="*/ 4 w 71"/>
                <a:gd name="T13" fmla="*/ 36 h 72"/>
                <a:gd name="T14" fmla="*/ 1 w 71"/>
                <a:gd name="T15" fmla="*/ 39 h 72"/>
                <a:gd name="T16" fmla="*/ 1 w 71"/>
                <a:gd name="T17" fmla="*/ 44 h 72"/>
                <a:gd name="T18" fmla="*/ 4 w 71"/>
                <a:gd name="T19" fmla="*/ 51 h 72"/>
                <a:gd name="T20" fmla="*/ 7 w 71"/>
                <a:gd name="T21" fmla="*/ 54 h 72"/>
                <a:gd name="T22" fmla="*/ 12 w 71"/>
                <a:gd name="T23" fmla="*/ 54 h 72"/>
                <a:gd name="T24" fmla="*/ 17 w 71"/>
                <a:gd name="T25" fmla="*/ 52 h 72"/>
                <a:gd name="T26" fmla="*/ 17 w 71"/>
                <a:gd name="T27" fmla="*/ 56 h 72"/>
                <a:gd name="T28" fmla="*/ 19 w 71"/>
                <a:gd name="T29" fmla="*/ 60 h 72"/>
                <a:gd name="T30" fmla="*/ 21 w 71"/>
                <a:gd name="T31" fmla="*/ 63 h 72"/>
                <a:gd name="T32" fmla="*/ 23 w 71"/>
                <a:gd name="T33" fmla="*/ 66 h 72"/>
                <a:gd name="T34" fmla="*/ 26 w 71"/>
                <a:gd name="T35" fmla="*/ 69 h 72"/>
                <a:gd name="T36" fmla="*/ 28 w 71"/>
                <a:gd name="T37" fmla="*/ 71 h 72"/>
                <a:gd name="T38" fmla="*/ 34 w 71"/>
                <a:gd name="T39" fmla="*/ 71 h 72"/>
                <a:gd name="T40" fmla="*/ 40 w 71"/>
                <a:gd name="T41" fmla="*/ 68 h 72"/>
                <a:gd name="T42" fmla="*/ 42 w 71"/>
                <a:gd name="T43" fmla="*/ 63 h 72"/>
                <a:gd name="T44" fmla="*/ 39 w 71"/>
                <a:gd name="T45" fmla="*/ 62 h 72"/>
                <a:gd name="T46" fmla="*/ 37 w 71"/>
                <a:gd name="T47" fmla="*/ 61 h 72"/>
                <a:gd name="T48" fmla="*/ 35 w 71"/>
                <a:gd name="T49" fmla="*/ 60 h 72"/>
                <a:gd name="T50" fmla="*/ 34 w 71"/>
                <a:gd name="T51" fmla="*/ 58 h 72"/>
                <a:gd name="T52" fmla="*/ 34 w 71"/>
                <a:gd name="T53" fmla="*/ 55 h 72"/>
                <a:gd name="T54" fmla="*/ 31 w 71"/>
                <a:gd name="T55" fmla="*/ 53 h 72"/>
                <a:gd name="T56" fmla="*/ 30 w 71"/>
                <a:gd name="T57" fmla="*/ 49 h 72"/>
                <a:gd name="T58" fmla="*/ 32 w 71"/>
                <a:gd name="T59" fmla="*/ 45 h 72"/>
                <a:gd name="T60" fmla="*/ 68 w 71"/>
                <a:gd name="T61" fmla="*/ 45 h 72"/>
                <a:gd name="T62" fmla="*/ 70 w 71"/>
                <a:gd name="T63" fmla="*/ 43 h 72"/>
                <a:gd name="T64" fmla="*/ 70 w 71"/>
                <a:gd name="T65" fmla="*/ 39 h 72"/>
                <a:gd name="T66" fmla="*/ 64 w 71"/>
                <a:gd name="T67" fmla="*/ 25 h 72"/>
                <a:gd name="T68" fmla="*/ 67 w 71"/>
                <a:gd name="T69" fmla="*/ 23 h 72"/>
                <a:gd name="T70" fmla="*/ 67 w 71"/>
                <a:gd name="T71" fmla="*/ 19 h 72"/>
                <a:gd name="T72" fmla="*/ 64 w 71"/>
                <a:gd name="T73" fmla="*/ 1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 h="72">
                  <a:moveTo>
                    <a:pt x="64" y="16"/>
                  </a:moveTo>
                  <a:cubicBezTo>
                    <a:pt x="63" y="16"/>
                    <a:pt x="61" y="16"/>
                    <a:pt x="60" y="16"/>
                  </a:cubicBezTo>
                  <a:cubicBezTo>
                    <a:pt x="54" y="3"/>
                    <a:pt x="54" y="3"/>
                    <a:pt x="54" y="3"/>
                  </a:cubicBezTo>
                  <a:cubicBezTo>
                    <a:pt x="53" y="2"/>
                    <a:pt x="53" y="1"/>
                    <a:pt x="51" y="0"/>
                  </a:cubicBezTo>
                  <a:cubicBezTo>
                    <a:pt x="50" y="0"/>
                    <a:pt x="49" y="0"/>
                    <a:pt x="47" y="0"/>
                  </a:cubicBezTo>
                  <a:cubicBezTo>
                    <a:pt x="40" y="14"/>
                    <a:pt x="32" y="23"/>
                    <a:pt x="21" y="28"/>
                  </a:cubicBezTo>
                  <a:cubicBezTo>
                    <a:pt x="4" y="36"/>
                    <a:pt x="4" y="36"/>
                    <a:pt x="4" y="36"/>
                  </a:cubicBezTo>
                  <a:cubicBezTo>
                    <a:pt x="3" y="36"/>
                    <a:pt x="1" y="38"/>
                    <a:pt x="1" y="39"/>
                  </a:cubicBezTo>
                  <a:cubicBezTo>
                    <a:pt x="0" y="41"/>
                    <a:pt x="0" y="42"/>
                    <a:pt x="1" y="44"/>
                  </a:cubicBezTo>
                  <a:cubicBezTo>
                    <a:pt x="4" y="51"/>
                    <a:pt x="4" y="51"/>
                    <a:pt x="4" y="51"/>
                  </a:cubicBezTo>
                  <a:cubicBezTo>
                    <a:pt x="5" y="52"/>
                    <a:pt x="6" y="53"/>
                    <a:pt x="7" y="54"/>
                  </a:cubicBezTo>
                  <a:cubicBezTo>
                    <a:pt x="9" y="55"/>
                    <a:pt x="11" y="55"/>
                    <a:pt x="12" y="54"/>
                  </a:cubicBezTo>
                  <a:cubicBezTo>
                    <a:pt x="17" y="52"/>
                    <a:pt x="17" y="52"/>
                    <a:pt x="17" y="52"/>
                  </a:cubicBezTo>
                  <a:cubicBezTo>
                    <a:pt x="17" y="53"/>
                    <a:pt x="17" y="55"/>
                    <a:pt x="17" y="56"/>
                  </a:cubicBezTo>
                  <a:cubicBezTo>
                    <a:pt x="18" y="58"/>
                    <a:pt x="18" y="59"/>
                    <a:pt x="19" y="60"/>
                  </a:cubicBezTo>
                  <a:cubicBezTo>
                    <a:pt x="19" y="61"/>
                    <a:pt x="20" y="62"/>
                    <a:pt x="21" y="63"/>
                  </a:cubicBezTo>
                  <a:cubicBezTo>
                    <a:pt x="22" y="64"/>
                    <a:pt x="23" y="65"/>
                    <a:pt x="23" y="66"/>
                  </a:cubicBezTo>
                  <a:cubicBezTo>
                    <a:pt x="24" y="66"/>
                    <a:pt x="25" y="67"/>
                    <a:pt x="26" y="69"/>
                  </a:cubicBezTo>
                  <a:cubicBezTo>
                    <a:pt x="27" y="70"/>
                    <a:pt x="28" y="71"/>
                    <a:pt x="28" y="71"/>
                  </a:cubicBezTo>
                  <a:cubicBezTo>
                    <a:pt x="30" y="72"/>
                    <a:pt x="32" y="72"/>
                    <a:pt x="34" y="71"/>
                  </a:cubicBezTo>
                  <a:cubicBezTo>
                    <a:pt x="36" y="70"/>
                    <a:pt x="38" y="69"/>
                    <a:pt x="40" y="68"/>
                  </a:cubicBezTo>
                  <a:cubicBezTo>
                    <a:pt x="41" y="67"/>
                    <a:pt x="42" y="65"/>
                    <a:pt x="42" y="63"/>
                  </a:cubicBezTo>
                  <a:cubicBezTo>
                    <a:pt x="41" y="63"/>
                    <a:pt x="40" y="63"/>
                    <a:pt x="39" y="62"/>
                  </a:cubicBezTo>
                  <a:cubicBezTo>
                    <a:pt x="39" y="62"/>
                    <a:pt x="38" y="62"/>
                    <a:pt x="37" y="61"/>
                  </a:cubicBezTo>
                  <a:cubicBezTo>
                    <a:pt x="36" y="61"/>
                    <a:pt x="35" y="61"/>
                    <a:pt x="35" y="60"/>
                  </a:cubicBezTo>
                  <a:cubicBezTo>
                    <a:pt x="34" y="60"/>
                    <a:pt x="34" y="59"/>
                    <a:pt x="34" y="58"/>
                  </a:cubicBezTo>
                  <a:cubicBezTo>
                    <a:pt x="34" y="57"/>
                    <a:pt x="33" y="56"/>
                    <a:pt x="34" y="55"/>
                  </a:cubicBezTo>
                  <a:cubicBezTo>
                    <a:pt x="32" y="55"/>
                    <a:pt x="31" y="54"/>
                    <a:pt x="31" y="53"/>
                  </a:cubicBezTo>
                  <a:cubicBezTo>
                    <a:pt x="30" y="52"/>
                    <a:pt x="30" y="50"/>
                    <a:pt x="30" y="49"/>
                  </a:cubicBezTo>
                  <a:cubicBezTo>
                    <a:pt x="31" y="47"/>
                    <a:pt x="31" y="46"/>
                    <a:pt x="32" y="45"/>
                  </a:cubicBezTo>
                  <a:cubicBezTo>
                    <a:pt x="42" y="42"/>
                    <a:pt x="54" y="42"/>
                    <a:pt x="68" y="45"/>
                  </a:cubicBezTo>
                  <a:cubicBezTo>
                    <a:pt x="69" y="45"/>
                    <a:pt x="70" y="44"/>
                    <a:pt x="70" y="43"/>
                  </a:cubicBezTo>
                  <a:cubicBezTo>
                    <a:pt x="71" y="41"/>
                    <a:pt x="71" y="40"/>
                    <a:pt x="70" y="39"/>
                  </a:cubicBezTo>
                  <a:cubicBezTo>
                    <a:pt x="64" y="25"/>
                    <a:pt x="64" y="25"/>
                    <a:pt x="64" y="25"/>
                  </a:cubicBezTo>
                  <a:cubicBezTo>
                    <a:pt x="65" y="25"/>
                    <a:pt x="66" y="24"/>
                    <a:pt x="67" y="23"/>
                  </a:cubicBezTo>
                  <a:cubicBezTo>
                    <a:pt x="67" y="21"/>
                    <a:pt x="67" y="20"/>
                    <a:pt x="67" y="19"/>
                  </a:cubicBezTo>
                  <a:cubicBezTo>
                    <a:pt x="66" y="18"/>
                    <a:pt x="65" y="17"/>
                    <a:pt x="64" y="16"/>
                  </a:cubicBezTo>
                  <a:close/>
                </a:path>
              </a:pathLst>
            </a:custGeom>
            <a:noFill/>
            <a:ln w="2857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30"/>
            <p:cNvSpPr>
              <a:spLocks noChangeShapeType="1"/>
            </p:cNvSpPr>
            <p:nvPr/>
          </p:nvSpPr>
          <p:spPr bwMode="auto">
            <a:xfrm flipV="1">
              <a:off x="484188" y="269875"/>
              <a:ext cx="38100" cy="63500"/>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31"/>
            <p:cNvSpPr>
              <a:spLocks noChangeShapeType="1"/>
            </p:cNvSpPr>
            <p:nvPr/>
          </p:nvSpPr>
          <p:spPr bwMode="auto">
            <a:xfrm>
              <a:off x="515938" y="395288"/>
              <a:ext cx="71437" cy="3175"/>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32"/>
            <p:cNvSpPr>
              <a:spLocks noChangeShapeType="1"/>
            </p:cNvSpPr>
            <p:nvPr/>
          </p:nvSpPr>
          <p:spPr bwMode="auto">
            <a:xfrm flipV="1">
              <a:off x="506413" y="342900"/>
              <a:ext cx="38100" cy="14288"/>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3" name="Rectangle 2"/>
          <p:cNvSpPr/>
          <p:nvPr/>
        </p:nvSpPr>
        <p:spPr>
          <a:xfrm>
            <a:off x="6108700" y="3190241"/>
            <a:ext cx="3826413" cy="646331"/>
          </a:xfrm>
          <a:prstGeom prst="rect">
            <a:avLst/>
          </a:prstGeom>
        </p:spPr>
        <p:txBody>
          <a:bodyPr wrap="square">
            <a:spAutoFit/>
          </a:bodyPr>
          <a:lstStyle/>
          <a:p>
            <a:r>
              <a:rPr lang="en-US" b="1" dirty="0">
                <a:solidFill>
                  <a:srgbClr val="E76121"/>
                </a:solidFill>
              </a:rPr>
              <a:t>Targeted to digital media planners, it will be available at launch. </a:t>
            </a:r>
          </a:p>
        </p:txBody>
      </p:sp>
    </p:spTree>
    <p:extLst>
      <p:ext uri="{BB962C8B-B14F-4D97-AF65-F5344CB8AC3E}">
        <p14:creationId xmlns:p14="http://schemas.microsoft.com/office/powerpoint/2010/main" val="3053432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114800" y="1549901"/>
            <a:ext cx="3962400" cy="668337"/>
          </a:xfrm>
        </p:spPr>
        <p:txBody>
          <a:bodyPr anchor="t">
            <a:normAutofit/>
          </a:bodyPr>
          <a:lstStyle/>
          <a:p>
            <a:pPr algn="ctr"/>
            <a:r>
              <a:rPr lang="en-US" sz="3200" dirty="0">
                <a:solidFill>
                  <a:schemeClr val="bg1"/>
                </a:solidFill>
              </a:rPr>
              <a:t>Testimonials</a:t>
            </a:r>
          </a:p>
        </p:txBody>
      </p:sp>
      <p:sp>
        <p:nvSpPr>
          <p:cNvPr id="5" name="Rectangle 4"/>
          <p:cNvSpPr/>
          <p:nvPr/>
        </p:nvSpPr>
        <p:spPr>
          <a:xfrm>
            <a:off x="3035299" y="3744319"/>
            <a:ext cx="6121400" cy="1200329"/>
          </a:xfrm>
          <a:prstGeom prst="rect">
            <a:avLst/>
          </a:prstGeom>
        </p:spPr>
        <p:txBody>
          <a:bodyPr wrap="square">
            <a:spAutoFit/>
          </a:bodyPr>
          <a:lstStyle/>
          <a:p>
            <a:pPr algn="ctr"/>
            <a:r>
              <a:rPr lang="en-US" dirty="0">
                <a:solidFill>
                  <a:schemeClr val="bg1"/>
                </a:solidFill>
              </a:rPr>
              <a:t>B2BC has been an invaluable asset to the success of my business and I highly recommend B2BC’s services to anyone either looking to start a new business or take their existing business to the next level.</a:t>
            </a:r>
          </a:p>
        </p:txBody>
      </p:sp>
      <p:grpSp>
        <p:nvGrpSpPr>
          <p:cNvPr id="6" name="Group 5"/>
          <p:cNvGrpSpPr/>
          <p:nvPr/>
        </p:nvGrpSpPr>
        <p:grpSpPr>
          <a:xfrm>
            <a:off x="5558970" y="5031936"/>
            <a:ext cx="1074057" cy="159657"/>
            <a:chOff x="4455886" y="5172982"/>
            <a:chExt cx="1074057" cy="159657"/>
          </a:xfrm>
        </p:grpSpPr>
        <p:sp>
          <p:nvSpPr>
            <p:cNvPr id="7" name="5-Point Star 6"/>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ounded Rectangle 12"/>
          <p:cNvSpPr/>
          <p:nvPr/>
        </p:nvSpPr>
        <p:spPr>
          <a:xfrm>
            <a:off x="5638800" y="2081254"/>
            <a:ext cx="914400" cy="914400"/>
          </a:xfrm>
          <a:prstGeom prst="roundRect">
            <a:avLst>
              <a:gd name="adj" fmla="val 50000"/>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4842520" y="3059668"/>
            <a:ext cx="2506961" cy="369332"/>
          </a:xfrm>
          <a:prstGeom prst="rect">
            <a:avLst/>
          </a:prstGeom>
        </p:spPr>
        <p:txBody>
          <a:bodyPr wrap="square">
            <a:spAutoFit/>
          </a:bodyPr>
          <a:lstStyle/>
          <a:p>
            <a:pPr algn="ctr" fontAlgn="base"/>
            <a:r>
              <a:rPr lang="en-US" dirty="0">
                <a:solidFill>
                  <a:schemeClr val="bg1"/>
                </a:solidFill>
                <a:latin typeface="+mj-lt"/>
              </a:rPr>
              <a:t>GREGORY REED</a:t>
            </a:r>
          </a:p>
        </p:txBody>
      </p:sp>
      <p:sp>
        <p:nvSpPr>
          <p:cNvPr id="15" name="Rectangle 14"/>
          <p:cNvSpPr/>
          <p:nvPr/>
        </p:nvSpPr>
        <p:spPr>
          <a:xfrm>
            <a:off x="4411436" y="3397626"/>
            <a:ext cx="3369128" cy="338554"/>
          </a:xfrm>
          <a:prstGeom prst="rect">
            <a:avLst/>
          </a:prstGeom>
        </p:spPr>
        <p:txBody>
          <a:bodyPr wrap="square">
            <a:spAutoFit/>
          </a:bodyPr>
          <a:lstStyle/>
          <a:p>
            <a:pPr algn="ctr"/>
            <a:r>
              <a:rPr lang="en-US" sz="1600" dirty="0">
                <a:solidFill>
                  <a:schemeClr val="bg1"/>
                </a:solidFill>
              </a:rPr>
              <a:t>Biocare, Inc.</a:t>
            </a:r>
            <a:endParaRPr lang="en-US" sz="1400" dirty="0">
              <a:solidFill>
                <a:schemeClr val="bg1"/>
              </a:solidFill>
            </a:endParaRPr>
          </a:p>
        </p:txBody>
      </p:sp>
      <p:sp>
        <p:nvSpPr>
          <p:cNvPr id="16" name="Round Same Side Corner Rectangle 14">
            <a:extLst>
              <a:ext uri="{FF2B5EF4-FFF2-40B4-BE49-F238E27FC236}">
                <a16:creationId xmlns:a16="http://schemas.microsoft.com/office/drawing/2014/main" id="{082EB935-4D05-400D-8EB1-A8CBC45A8B33}"/>
              </a:ext>
            </a:extLst>
          </p:cNvPr>
          <p:cNvSpPr/>
          <p:nvPr/>
        </p:nvSpPr>
        <p:spPr>
          <a:xfrm rot="10800000">
            <a:off x="5624062" y="-21547"/>
            <a:ext cx="929138" cy="1389903"/>
          </a:xfrm>
          <a:prstGeom prst="round2SameRect">
            <a:avLst>
              <a:gd name="adj1" fmla="val 50000"/>
              <a:gd name="adj2" fmla="val 0"/>
            </a:avLst>
          </a:prstGeom>
          <a:gradFill>
            <a:gsLst>
              <a:gs pos="0">
                <a:srgbClr val="DC772C"/>
              </a:gs>
              <a:gs pos="100000">
                <a:srgbClr val="FB5635"/>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01396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19"/>
            <a:ext cx="6096000" cy="646331"/>
          </a:xfrm>
          <a:prstGeom prst="rect">
            <a:avLst/>
          </a:prstGeom>
        </p:spPr>
        <p:txBody>
          <a:bodyPr>
            <a:spAutoFit/>
          </a:bodyPr>
          <a:lstStyle/>
          <a:p>
            <a:r>
              <a:rPr lang="en-US" sz="3600" b="1" dirty="0">
                <a:solidFill>
                  <a:schemeClr val="bg1"/>
                </a:solidFill>
                <a:latin typeface="+mj-lt"/>
              </a:rPr>
              <a:t>TITULO</a:t>
            </a:r>
            <a:endParaRPr lang="en-US" sz="3600" dirty="0">
              <a:solidFill>
                <a:schemeClr val="bg1"/>
              </a:solidFill>
              <a:latin typeface="+mj-lt"/>
            </a:endParaRPr>
          </a:p>
        </p:txBody>
      </p:sp>
      <p:sp>
        <p:nvSpPr>
          <p:cNvPr id="6" name="Round Same Side Corner Rectangle 14">
            <a:extLst>
              <a:ext uri="{FF2B5EF4-FFF2-40B4-BE49-F238E27FC236}">
                <a16:creationId xmlns:a16="http://schemas.microsoft.com/office/drawing/2014/main" id="{8361EDEF-90A0-4DAE-9228-5C6BCAE69851}"/>
              </a:ext>
            </a:extLst>
          </p:cNvPr>
          <p:cNvSpPr/>
          <p:nvPr/>
        </p:nvSpPr>
        <p:spPr>
          <a:xfrm rot="5400000">
            <a:off x="1173798" y="1923722"/>
            <a:ext cx="646330" cy="2993925"/>
          </a:xfrm>
          <a:prstGeom prst="round2SameRect">
            <a:avLst>
              <a:gd name="adj1" fmla="val 50000"/>
              <a:gd name="adj2" fmla="val 0"/>
            </a:avLst>
          </a:prstGeom>
          <a:gradFill>
            <a:gsLst>
              <a:gs pos="0">
                <a:srgbClr val="DC772C"/>
              </a:gs>
              <a:gs pos="100000">
                <a:srgbClr val="FB5635"/>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87928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51808"/>
            <a:ext cx="4033644" cy="597164"/>
          </a:xfrm>
        </p:spPr>
        <p:txBody>
          <a:bodyPr/>
          <a:lstStyle/>
          <a:p>
            <a:r>
              <a:rPr lang="en-US" dirty="0" err="1"/>
              <a:t>Contáctanos</a:t>
            </a:r>
            <a:endParaRPr lang="en-US" dirty="0"/>
          </a:p>
        </p:txBody>
      </p:sp>
      <p:sp>
        <p:nvSpPr>
          <p:cNvPr id="6" name="Rectangle 5"/>
          <p:cNvSpPr/>
          <p:nvPr/>
        </p:nvSpPr>
        <p:spPr>
          <a:xfrm>
            <a:off x="2978655" y="2308460"/>
            <a:ext cx="2506961" cy="369332"/>
          </a:xfrm>
          <a:prstGeom prst="rect">
            <a:avLst/>
          </a:prstGeom>
        </p:spPr>
        <p:txBody>
          <a:bodyPr wrap="square">
            <a:spAutoFit/>
          </a:bodyPr>
          <a:lstStyle/>
          <a:p>
            <a:pPr fontAlgn="base"/>
            <a:r>
              <a:rPr lang="en-US" dirty="0">
                <a:solidFill>
                  <a:srgbClr val="E76121"/>
                </a:solidFill>
                <a:latin typeface="+mj-lt"/>
              </a:rPr>
              <a:t>Casa Central</a:t>
            </a:r>
          </a:p>
        </p:txBody>
      </p:sp>
      <p:sp>
        <p:nvSpPr>
          <p:cNvPr id="7" name="Rectangle 6"/>
          <p:cNvSpPr/>
          <p:nvPr/>
        </p:nvSpPr>
        <p:spPr>
          <a:xfrm>
            <a:off x="2978274" y="2646418"/>
            <a:ext cx="3106055" cy="584775"/>
          </a:xfrm>
          <a:prstGeom prst="rect">
            <a:avLst/>
          </a:prstGeom>
        </p:spPr>
        <p:txBody>
          <a:bodyPr wrap="square">
            <a:spAutoFit/>
          </a:bodyPr>
          <a:lstStyle/>
          <a:p>
            <a:r>
              <a:rPr lang="en-US" sz="1600" b="1" dirty="0">
                <a:solidFill>
                  <a:schemeClr val="tx1">
                    <a:lumMod val="65000"/>
                    <a:lumOff val="35000"/>
                  </a:schemeClr>
                </a:solidFill>
              </a:rPr>
              <a:t>La Calera</a:t>
            </a:r>
          </a:p>
          <a:p>
            <a:r>
              <a:rPr lang="en-US" sz="1600" dirty="0">
                <a:solidFill>
                  <a:schemeClr val="tx1">
                    <a:lumMod val="65000"/>
                    <a:lumOff val="35000"/>
                  </a:schemeClr>
                </a:solidFill>
              </a:rPr>
              <a:t>Ignacio Carrera Pinto #450</a:t>
            </a:r>
          </a:p>
        </p:txBody>
      </p:sp>
      <p:sp>
        <p:nvSpPr>
          <p:cNvPr id="8" name="Rectangle 7"/>
          <p:cNvSpPr/>
          <p:nvPr/>
        </p:nvSpPr>
        <p:spPr>
          <a:xfrm>
            <a:off x="2989161" y="3499132"/>
            <a:ext cx="2888342" cy="338554"/>
          </a:xfrm>
          <a:prstGeom prst="rect">
            <a:avLst/>
          </a:prstGeom>
        </p:spPr>
        <p:txBody>
          <a:bodyPr wrap="square">
            <a:spAutoFit/>
          </a:bodyPr>
          <a:lstStyle/>
          <a:p>
            <a:pPr>
              <a:tabLst>
                <a:tab pos="914400" algn="l"/>
              </a:tabLst>
            </a:pPr>
            <a:r>
              <a:rPr lang="en-US" sz="1600" dirty="0" err="1">
                <a:solidFill>
                  <a:schemeClr val="tx1">
                    <a:lumMod val="65000"/>
                    <a:lumOff val="35000"/>
                  </a:schemeClr>
                </a:solidFill>
              </a:rPr>
              <a:t>Fono</a:t>
            </a:r>
            <a:r>
              <a:rPr lang="en-US" sz="1600" dirty="0">
                <a:solidFill>
                  <a:schemeClr val="tx1">
                    <a:lumMod val="65000"/>
                    <a:lumOff val="35000"/>
                  </a:schemeClr>
                </a:solidFill>
              </a:rPr>
              <a:t>	: (+569) 7382 0661</a:t>
            </a:r>
          </a:p>
        </p:txBody>
      </p:sp>
      <p:sp>
        <p:nvSpPr>
          <p:cNvPr id="9" name="Rectangle 8"/>
          <p:cNvSpPr/>
          <p:nvPr/>
        </p:nvSpPr>
        <p:spPr>
          <a:xfrm>
            <a:off x="2989161" y="4399017"/>
            <a:ext cx="3858984" cy="584775"/>
          </a:xfrm>
          <a:prstGeom prst="rect">
            <a:avLst/>
          </a:prstGeom>
        </p:spPr>
        <p:txBody>
          <a:bodyPr wrap="square">
            <a:spAutoFit/>
          </a:bodyPr>
          <a:lstStyle/>
          <a:p>
            <a:pPr>
              <a:tabLst>
                <a:tab pos="914400" algn="l"/>
              </a:tabLst>
            </a:pPr>
            <a:r>
              <a:rPr lang="en-US" sz="1600" dirty="0">
                <a:solidFill>
                  <a:schemeClr val="tx1">
                    <a:lumMod val="65000"/>
                    <a:lumOff val="35000"/>
                  </a:schemeClr>
                </a:solidFill>
              </a:rPr>
              <a:t>Email	: contacto@ideac.cl</a:t>
            </a:r>
          </a:p>
          <a:p>
            <a:pPr>
              <a:tabLst>
                <a:tab pos="914400" algn="l"/>
              </a:tabLst>
            </a:pPr>
            <a:r>
              <a:rPr lang="en-US" sz="1600" dirty="0">
                <a:solidFill>
                  <a:schemeClr val="tx1">
                    <a:lumMod val="65000"/>
                    <a:lumOff val="35000"/>
                  </a:schemeClr>
                </a:solidFill>
              </a:rPr>
              <a:t>Website	: ideac.cl</a:t>
            </a:r>
          </a:p>
        </p:txBody>
      </p:sp>
      <p:grpSp>
        <p:nvGrpSpPr>
          <p:cNvPr id="10" name="Group 23"/>
          <p:cNvGrpSpPr>
            <a:grpSpLocks noChangeAspect="1"/>
          </p:cNvGrpSpPr>
          <p:nvPr/>
        </p:nvGrpSpPr>
        <p:grpSpPr bwMode="auto">
          <a:xfrm>
            <a:off x="2422199" y="2393897"/>
            <a:ext cx="375372" cy="375372"/>
            <a:chOff x="3686" y="2008"/>
            <a:chExt cx="306" cy="306"/>
          </a:xfrm>
          <a:solidFill>
            <a:schemeClr val="accent6">
              <a:lumMod val="75000"/>
            </a:schemeClr>
          </a:solidFill>
        </p:grpSpPr>
        <p:sp>
          <p:nvSpPr>
            <p:cNvPr id="1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Group 4"/>
          <p:cNvGrpSpPr>
            <a:grpSpLocks noChangeAspect="1"/>
          </p:cNvGrpSpPr>
          <p:nvPr/>
        </p:nvGrpSpPr>
        <p:grpSpPr bwMode="auto">
          <a:xfrm>
            <a:off x="2445036" y="3610641"/>
            <a:ext cx="329699" cy="330200"/>
            <a:chOff x="2524" y="842"/>
            <a:chExt cx="2632" cy="2636"/>
          </a:xfrm>
          <a:solidFill>
            <a:schemeClr val="accent6">
              <a:lumMod val="75000"/>
            </a:schemeClr>
          </a:solidFill>
        </p:grpSpPr>
        <p:sp>
          <p:nvSpPr>
            <p:cNvPr id="13" name="Freeform 5"/>
            <p:cNvSpPr>
              <a:spLocks noEditPoints="1"/>
            </p:cNvSpPr>
            <p:nvPr/>
          </p:nvSpPr>
          <p:spPr bwMode="auto">
            <a:xfrm>
              <a:off x="2524" y="842"/>
              <a:ext cx="2632" cy="2636"/>
            </a:xfrm>
            <a:custGeom>
              <a:avLst/>
              <a:gdLst>
                <a:gd name="T0" fmla="*/ 1413 w 1536"/>
                <a:gd name="T1" fmla="*/ 1008 h 1536"/>
                <a:gd name="T2" fmla="*/ 1139 w 1536"/>
                <a:gd name="T3" fmla="*/ 965 h 1536"/>
                <a:gd name="T4" fmla="*/ 1017 w 1536"/>
                <a:gd name="T5" fmla="*/ 990 h 1536"/>
                <a:gd name="T6" fmla="*/ 844 w 1536"/>
                <a:gd name="T7" fmla="*/ 1121 h 1536"/>
                <a:gd name="T8" fmla="*/ 415 w 1536"/>
                <a:gd name="T9" fmla="*/ 692 h 1536"/>
                <a:gd name="T10" fmla="*/ 542 w 1536"/>
                <a:gd name="T11" fmla="*/ 523 h 1536"/>
                <a:gd name="T12" fmla="*/ 572 w 1536"/>
                <a:gd name="T13" fmla="*/ 398 h 1536"/>
                <a:gd name="T14" fmla="*/ 529 w 1536"/>
                <a:gd name="T15" fmla="*/ 123 h 1536"/>
                <a:gd name="T16" fmla="*/ 405 w 1536"/>
                <a:gd name="T17" fmla="*/ 0 h 1536"/>
                <a:gd name="T18" fmla="*/ 123 w 1536"/>
                <a:gd name="T19" fmla="*/ 0 h 1536"/>
                <a:gd name="T20" fmla="*/ 0 w 1536"/>
                <a:gd name="T21" fmla="*/ 123 h 1536"/>
                <a:gd name="T22" fmla="*/ 1413 w 1536"/>
                <a:gd name="T23" fmla="*/ 1536 h 1536"/>
                <a:gd name="T24" fmla="*/ 1536 w 1536"/>
                <a:gd name="T25" fmla="*/ 1413 h 1536"/>
                <a:gd name="T26" fmla="*/ 1536 w 1536"/>
                <a:gd name="T27" fmla="*/ 1131 h 1536"/>
                <a:gd name="T28" fmla="*/ 1413 w 1536"/>
                <a:gd name="T29" fmla="*/ 1008 h 1536"/>
                <a:gd name="T30" fmla="*/ 1451 w 1536"/>
                <a:gd name="T31" fmla="*/ 1413 h 1536"/>
                <a:gd name="T32" fmla="*/ 1413 w 1536"/>
                <a:gd name="T33" fmla="*/ 1451 h 1536"/>
                <a:gd name="T34" fmla="*/ 85 w 1536"/>
                <a:gd name="T35" fmla="*/ 123 h 1536"/>
                <a:gd name="T36" fmla="*/ 123 w 1536"/>
                <a:gd name="T37" fmla="*/ 85 h 1536"/>
                <a:gd name="T38" fmla="*/ 405 w 1536"/>
                <a:gd name="T39" fmla="*/ 85 h 1536"/>
                <a:gd name="T40" fmla="*/ 443 w 1536"/>
                <a:gd name="T41" fmla="*/ 123 h 1536"/>
                <a:gd name="T42" fmla="*/ 491 w 1536"/>
                <a:gd name="T43" fmla="*/ 424 h 1536"/>
                <a:gd name="T44" fmla="*/ 478 w 1536"/>
                <a:gd name="T45" fmla="*/ 467 h 1536"/>
                <a:gd name="T46" fmla="*/ 331 w 1536"/>
                <a:gd name="T47" fmla="*/ 662 h 1536"/>
                <a:gd name="T48" fmla="*/ 327 w 1536"/>
                <a:gd name="T49" fmla="*/ 707 h 1536"/>
                <a:gd name="T50" fmla="*/ 829 w 1536"/>
                <a:gd name="T51" fmla="*/ 1209 h 1536"/>
                <a:gd name="T52" fmla="*/ 874 w 1536"/>
                <a:gd name="T53" fmla="*/ 1205 h 1536"/>
                <a:gd name="T54" fmla="*/ 1073 w 1536"/>
                <a:gd name="T55" fmla="*/ 1054 h 1536"/>
                <a:gd name="T56" fmla="*/ 1112 w 1536"/>
                <a:gd name="T57" fmla="*/ 1045 h 1536"/>
                <a:gd name="T58" fmla="*/ 1413 w 1536"/>
                <a:gd name="T59" fmla="*/ 1094 h 1536"/>
                <a:gd name="T60" fmla="*/ 1451 w 1536"/>
                <a:gd name="T61" fmla="*/ 1131 h 1536"/>
                <a:gd name="T62" fmla="*/ 1451 w 1536"/>
                <a:gd name="T63" fmla="*/ 1413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36" h="1536">
                  <a:moveTo>
                    <a:pt x="1413" y="1008"/>
                  </a:moveTo>
                  <a:cubicBezTo>
                    <a:pt x="1319" y="1008"/>
                    <a:pt x="1226" y="993"/>
                    <a:pt x="1139" y="965"/>
                  </a:cubicBezTo>
                  <a:cubicBezTo>
                    <a:pt x="1095" y="950"/>
                    <a:pt x="1046" y="961"/>
                    <a:pt x="1017" y="990"/>
                  </a:cubicBezTo>
                  <a:cubicBezTo>
                    <a:pt x="844" y="1121"/>
                    <a:pt x="844" y="1121"/>
                    <a:pt x="844" y="1121"/>
                  </a:cubicBezTo>
                  <a:cubicBezTo>
                    <a:pt x="644" y="1014"/>
                    <a:pt x="521" y="890"/>
                    <a:pt x="415" y="692"/>
                  </a:cubicBezTo>
                  <a:cubicBezTo>
                    <a:pt x="542" y="523"/>
                    <a:pt x="542" y="523"/>
                    <a:pt x="542" y="523"/>
                  </a:cubicBezTo>
                  <a:cubicBezTo>
                    <a:pt x="575" y="491"/>
                    <a:pt x="587" y="443"/>
                    <a:pt x="572" y="398"/>
                  </a:cubicBezTo>
                  <a:cubicBezTo>
                    <a:pt x="543" y="310"/>
                    <a:pt x="529" y="217"/>
                    <a:pt x="529" y="123"/>
                  </a:cubicBezTo>
                  <a:cubicBezTo>
                    <a:pt x="529" y="55"/>
                    <a:pt x="473" y="0"/>
                    <a:pt x="405" y="0"/>
                  </a:cubicBezTo>
                  <a:cubicBezTo>
                    <a:pt x="123" y="0"/>
                    <a:pt x="123" y="0"/>
                    <a:pt x="123" y="0"/>
                  </a:cubicBezTo>
                  <a:cubicBezTo>
                    <a:pt x="55" y="0"/>
                    <a:pt x="0" y="55"/>
                    <a:pt x="0" y="123"/>
                  </a:cubicBezTo>
                  <a:cubicBezTo>
                    <a:pt x="0" y="902"/>
                    <a:pt x="634" y="1536"/>
                    <a:pt x="1413" y="1536"/>
                  </a:cubicBezTo>
                  <a:cubicBezTo>
                    <a:pt x="1481" y="1536"/>
                    <a:pt x="1536" y="1481"/>
                    <a:pt x="1536" y="1413"/>
                  </a:cubicBezTo>
                  <a:cubicBezTo>
                    <a:pt x="1536" y="1131"/>
                    <a:pt x="1536" y="1131"/>
                    <a:pt x="1536" y="1131"/>
                  </a:cubicBezTo>
                  <a:cubicBezTo>
                    <a:pt x="1536" y="1063"/>
                    <a:pt x="1481" y="1008"/>
                    <a:pt x="1413" y="1008"/>
                  </a:cubicBezTo>
                  <a:close/>
                  <a:moveTo>
                    <a:pt x="1451" y="1413"/>
                  </a:moveTo>
                  <a:cubicBezTo>
                    <a:pt x="1451" y="1434"/>
                    <a:pt x="1434" y="1451"/>
                    <a:pt x="1413" y="1451"/>
                  </a:cubicBezTo>
                  <a:cubicBezTo>
                    <a:pt x="681" y="1451"/>
                    <a:pt x="85" y="855"/>
                    <a:pt x="85" y="123"/>
                  </a:cubicBezTo>
                  <a:cubicBezTo>
                    <a:pt x="85" y="102"/>
                    <a:pt x="102" y="85"/>
                    <a:pt x="123" y="85"/>
                  </a:cubicBezTo>
                  <a:cubicBezTo>
                    <a:pt x="405" y="85"/>
                    <a:pt x="405" y="85"/>
                    <a:pt x="405" y="85"/>
                  </a:cubicBezTo>
                  <a:cubicBezTo>
                    <a:pt x="426" y="85"/>
                    <a:pt x="443" y="102"/>
                    <a:pt x="443" y="123"/>
                  </a:cubicBezTo>
                  <a:cubicBezTo>
                    <a:pt x="443" y="226"/>
                    <a:pt x="459" y="328"/>
                    <a:pt x="491" y="424"/>
                  </a:cubicBezTo>
                  <a:cubicBezTo>
                    <a:pt x="496" y="438"/>
                    <a:pt x="492" y="453"/>
                    <a:pt x="478" y="467"/>
                  </a:cubicBezTo>
                  <a:cubicBezTo>
                    <a:pt x="331" y="662"/>
                    <a:pt x="331" y="662"/>
                    <a:pt x="331" y="662"/>
                  </a:cubicBezTo>
                  <a:cubicBezTo>
                    <a:pt x="321" y="675"/>
                    <a:pt x="320" y="692"/>
                    <a:pt x="327" y="707"/>
                  </a:cubicBezTo>
                  <a:cubicBezTo>
                    <a:pt x="447" y="942"/>
                    <a:pt x="592" y="1087"/>
                    <a:pt x="829" y="1209"/>
                  </a:cubicBezTo>
                  <a:cubicBezTo>
                    <a:pt x="844" y="1216"/>
                    <a:pt x="861" y="1215"/>
                    <a:pt x="874" y="1205"/>
                  </a:cubicBezTo>
                  <a:cubicBezTo>
                    <a:pt x="1073" y="1054"/>
                    <a:pt x="1073" y="1054"/>
                    <a:pt x="1073" y="1054"/>
                  </a:cubicBezTo>
                  <a:cubicBezTo>
                    <a:pt x="1083" y="1044"/>
                    <a:pt x="1098" y="1041"/>
                    <a:pt x="1112" y="1045"/>
                  </a:cubicBezTo>
                  <a:cubicBezTo>
                    <a:pt x="1208" y="1077"/>
                    <a:pt x="1310" y="1094"/>
                    <a:pt x="1413" y="1094"/>
                  </a:cubicBezTo>
                  <a:cubicBezTo>
                    <a:pt x="1434" y="1094"/>
                    <a:pt x="1451" y="1111"/>
                    <a:pt x="1451" y="1131"/>
                  </a:cubicBezTo>
                  <a:lnTo>
                    <a:pt x="1451" y="1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Oval 6"/>
            <p:cNvSpPr>
              <a:spLocks noChangeArrowheads="1"/>
            </p:cNvSpPr>
            <p:nvPr/>
          </p:nvSpPr>
          <p:spPr bwMode="auto">
            <a:xfrm>
              <a:off x="3694" y="1721"/>
              <a:ext cx="292"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7"/>
            <p:cNvSpPr>
              <a:spLocks noChangeArrowheads="1"/>
            </p:cNvSpPr>
            <p:nvPr/>
          </p:nvSpPr>
          <p:spPr bwMode="auto">
            <a:xfrm>
              <a:off x="4279"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8"/>
            <p:cNvSpPr>
              <a:spLocks noChangeArrowheads="1"/>
            </p:cNvSpPr>
            <p:nvPr/>
          </p:nvSpPr>
          <p:spPr bwMode="auto">
            <a:xfrm>
              <a:off x="4863"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 name="Freeform 12"/>
          <p:cNvSpPr>
            <a:spLocks noEditPoints="1"/>
          </p:cNvSpPr>
          <p:nvPr/>
        </p:nvSpPr>
        <p:spPr bwMode="auto">
          <a:xfrm>
            <a:off x="2456173" y="4563141"/>
            <a:ext cx="307425" cy="307975"/>
          </a:xfrm>
          <a:custGeom>
            <a:avLst/>
            <a:gdLst>
              <a:gd name="T0" fmla="*/ 980 w 1960"/>
              <a:gd name="T1" fmla="*/ 0 h 1960"/>
              <a:gd name="T2" fmla="*/ 0 w 1960"/>
              <a:gd name="T3" fmla="*/ 980 h 1960"/>
              <a:gd name="T4" fmla="*/ 980 w 1960"/>
              <a:gd name="T5" fmla="*/ 1960 h 1960"/>
              <a:gd name="T6" fmla="*/ 1960 w 1960"/>
              <a:gd name="T7" fmla="*/ 980 h 1960"/>
              <a:gd name="T8" fmla="*/ 1871 w 1960"/>
              <a:gd name="T9" fmla="*/ 936 h 1960"/>
              <a:gd name="T10" fmla="*/ 1429 w 1960"/>
              <a:gd name="T11" fmla="*/ 510 h 1960"/>
              <a:gd name="T12" fmla="*/ 1871 w 1960"/>
              <a:gd name="T13" fmla="*/ 936 h 1960"/>
              <a:gd name="T14" fmla="*/ 1404 w 1960"/>
              <a:gd name="T15" fmla="*/ 1024 h 1960"/>
              <a:gd name="T16" fmla="*/ 1024 w 1960"/>
              <a:gd name="T17" fmla="*/ 1345 h 1960"/>
              <a:gd name="T18" fmla="*/ 1568 w 1960"/>
              <a:gd name="T19" fmla="*/ 310 h 1960"/>
              <a:gd name="T20" fmla="*/ 1350 w 1960"/>
              <a:gd name="T21" fmla="*/ 305 h 1960"/>
              <a:gd name="T22" fmla="*/ 1568 w 1960"/>
              <a:gd name="T23" fmla="*/ 310 h 1960"/>
              <a:gd name="T24" fmla="*/ 1272 w 1960"/>
              <a:gd name="T25" fmla="*/ 344 h 1960"/>
              <a:gd name="T26" fmla="*/ 1024 w 1960"/>
              <a:gd name="T27" fmla="*/ 530 h 1960"/>
              <a:gd name="T28" fmla="*/ 1348 w 1960"/>
              <a:gd name="T29" fmla="*/ 547 h 1960"/>
              <a:gd name="T30" fmla="*/ 1024 w 1960"/>
              <a:gd name="T31" fmla="*/ 936 h 1960"/>
              <a:gd name="T32" fmla="*/ 1348 w 1960"/>
              <a:gd name="T33" fmla="*/ 547 h 1960"/>
              <a:gd name="T34" fmla="*/ 556 w 1960"/>
              <a:gd name="T35" fmla="*/ 936 h 1960"/>
              <a:gd name="T36" fmla="*/ 936 w 1960"/>
              <a:gd name="T37" fmla="*/ 617 h 1960"/>
              <a:gd name="T38" fmla="*/ 936 w 1960"/>
              <a:gd name="T39" fmla="*/ 102 h 1960"/>
              <a:gd name="T40" fmla="*/ 638 w 1960"/>
              <a:gd name="T41" fmla="*/ 463 h 1960"/>
              <a:gd name="T42" fmla="*/ 936 w 1960"/>
              <a:gd name="T43" fmla="*/ 102 h 1960"/>
              <a:gd name="T44" fmla="*/ 610 w 1960"/>
              <a:gd name="T45" fmla="*/ 305 h 1960"/>
              <a:gd name="T46" fmla="*/ 392 w 1960"/>
              <a:gd name="T47" fmla="*/ 310 h 1960"/>
              <a:gd name="T48" fmla="*/ 329 w 1960"/>
              <a:gd name="T49" fmla="*/ 371 h 1960"/>
              <a:gd name="T50" fmla="*/ 469 w 1960"/>
              <a:gd name="T51" fmla="*/ 936 h 1960"/>
              <a:gd name="T52" fmla="*/ 329 w 1960"/>
              <a:gd name="T53" fmla="*/ 371 h 1960"/>
              <a:gd name="T54" fmla="*/ 469 w 1960"/>
              <a:gd name="T55" fmla="*/ 1024 h 1960"/>
              <a:gd name="T56" fmla="*/ 331 w 1960"/>
              <a:gd name="T57" fmla="*/ 1591 h 1960"/>
              <a:gd name="T58" fmla="*/ 394 w 1960"/>
              <a:gd name="T59" fmla="*/ 1652 h 1960"/>
              <a:gd name="T60" fmla="*/ 610 w 1960"/>
              <a:gd name="T61" fmla="*/ 1655 h 1960"/>
              <a:gd name="T62" fmla="*/ 394 w 1960"/>
              <a:gd name="T63" fmla="*/ 1652 h 1960"/>
              <a:gd name="T64" fmla="*/ 689 w 1960"/>
              <a:gd name="T65" fmla="*/ 1616 h 1960"/>
              <a:gd name="T66" fmla="*/ 936 w 1960"/>
              <a:gd name="T67" fmla="*/ 1433 h 1960"/>
              <a:gd name="T68" fmla="*/ 612 w 1960"/>
              <a:gd name="T69" fmla="*/ 1416 h 1960"/>
              <a:gd name="T70" fmla="*/ 936 w 1960"/>
              <a:gd name="T71" fmla="*/ 1024 h 1960"/>
              <a:gd name="T72" fmla="*/ 612 w 1960"/>
              <a:gd name="T73" fmla="*/ 1416 h 1960"/>
              <a:gd name="T74" fmla="*/ 1024 w 1960"/>
              <a:gd name="T75" fmla="*/ 1433 h 1960"/>
              <a:gd name="T76" fmla="*/ 1272 w 1960"/>
              <a:gd name="T77" fmla="*/ 1616 h 1960"/>
              <a:gd name="T78" fmla="*/ 1222 w 1960"/>
              <a:gd name="T79" fmla="*/ 1839 h 1960"/>
              <a:gd name="T80" fmla="*/ 1401 w 1960"/>
              <a:gd name="T81" fmla="*/ 1537 h 1960"/>
              <a:gd name="T82" fmla="*/ 1222 w 1960"/>
              <a:gd name="T83" fmla="*/ 1839 h 1960"/>
              <a:gd name="T84" fmla="*/ 1429 w 1960"/>
              <a:gd name="T85" fmla="*/ 1452 h 1960"/>
              <a:gd name="T86" fmla="*/ 1872 w 1960"/>
              <a:gd name="T87" fmla="*/ 1024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0" h="1960">
                <a:moveTo>
                  <a:pt x="1673" y="287"/>
                </a:moveTo>
                <a:cubicBezTo>
                  <a:pt x="1488" y="102"/>
                  <a:pt x="1242" y="0"/>
                  <a:pt x="980" y="0"/>
                </a:cubicBezTo>
                <a:cubicBezTo>
                  <a:pt x="718" y="0"/>
                  <a:pt x="472" y="102"/>
                  <a:pt x="287" y="287"/>
                </a:cubicBezTo>
                <a:cubicBezTo>
                  <a:pt x="102" y="472"/>
                  <a:pt x="0" y="718"/>
                  <a:pt x="0" y="980"/>
                </a:cubicBezTo>
                <a:cubicBezTo>
                  <a:pt x="0" y="1242"/>
                  <a:pt x="102" y="1488"/>
                  <a:pt x="287" y="1673"/>
                </a:cubicBezTo>
                <a:cubicBezTo>
                  <a:pt x="472" y="1858"/>
                  <a:pt x="718" y="1960"/>
                  <a:pt x="980" y="1960"/>
                </a:cubicBezTo>
                <a:cubicBezTo>
                  <a:pt x="1242" y="1960"/>
                  <a:pt x="1488" y="1858"/>
                  <a:pt x="1673" y="1673"/>
                </a:cubicBezTo>
                <a:cubicBezTo>
                  <a:pt x="1858" y="1488"/>
                  <a:pt x="1960" y="1242"/>
                  <a:pt x="1960" y="980"/>
                </a:cubicBezTo>
                <a:cubicBezTo>
                  <a:pt x="1960" y="718"/>
                  <a:pt x="1858" y="472"/>
                  <a:pt x="1673" y="287"/>
                </a:cubicBezTo>
                <a:close/>
                <a:moveTo>
                  <a:pt x="1871" y="936"/>
                </a:moveTo>
                <a:cubicBezTo>
                  <a:pt x="1491" y="936"/>
                  <a:pt x="1491" y="936"/>
                  <a:pt x="1491" y="936"/>
                </a:cubicBezTo>
                <a:cubicBezTo>
                  <a:pt x="1488" y="785"/>
                  <a:pt x="1466" y="639"/>
                  <a:pt x="1429" y="510"/>
                </a:cubicBezTo>
                <a:cubicBezTo>
                  <a:pt x="1502" y="473"/>
                  <a:pt x="1569" y="426"/>
                  <a:pt x="1631" y="371"/>
                </a:cubicBezTo>
                <a:cubicBezTo>
                  <a:pt x="1771" y="520"/>
                  <a:pt x="1860" y="718"/>
                  <a:pt x="1871" y="936"/>
                </a:cubicBezTo>
                <a:close/>
                <a:moveTo>
                  <a:pt x="1024" y="1024"/>
                </a:moveTo>
                <a:cubicBezTo>
                  <a:pt x="1404" y="1024"/>
                  <a:pt x="1404" y="1024"/>
                  <a:pt x="1404" y="1024"/>
                </a:cubicBezTo>
                <a:cubicBezTo>
                  <a:pt x="1400" y="1163"/>
                  <a:pt x="1381" y="1296"/>
                  <a:pt x="1348" y="1416"/>
                </a:cubicBezTo>
                <a:cubicBezTo>
                  <a:pt x="1246" y="1374"/>
                  <a:pt x="1136" y="1350"/>
                  <a:pt x="1024" y="1345"/>
                </a:cubicBezTo>
                <a:lnTo>
                  <a:pt x="1024" y="1024"/>
                </a:lnTo>
                <a:close/>
                <a:moveTo>
                  <a:pt x="1568" y="310"/>
                </a:moveTo>
                <a:cubicBezTo>
                  <a:pt x="1517" y="355"/>
                  <a:pt x="1461" y="393"/>
                  <a:pt x="1402" y="425"/>
                </a:cubicBezTo>
                <a:cubicBezTo>
                  <a:pt x="1386" y="383"/>
                  <a:pt x="1369" y="343"/>
                  <a:pt x="1350" y="305"/>
                </a:cubicBezTo>
                <a:cubicBezTo>
                  <a:pt x="1312" y="230"/>
                  <a:pt x="1269" y="168"/>
                  <a:pt x="1221" y="121"/>
                </a:cubicBezTo>
                <a:cubicBezTo>
                  <a:pt x="1351" y="158"/>
                  <a:pt x="1469" y="223"/>
                  <a:pt x="1568" y="310"/>
                </a:cubicBezTo>
                <a:close/>
                <a:moveTo>
                  <a:pt x="1024" y="102"/>
                </a:moveTo>
                <a:cubicBezTo>
                  <a:pt x="1116" y="122"/>
                  <a:pt x="1202" y="206"/>
                  <a:pt x="1272" y="344"/>
                </a:cubicBezTo>
                <a:cubicBezTo>
                  <a:pt x="1290" y="381"/>
                  <a:pt x="1307" y="421"/>
                  <a:pt x="1322" y="463"/>
                </a:cubicBezTo>
                <a:cubicBezTo>
                  <a:pt x="1228" y="502"/>
                  <a:pt x="1128" y="524"/>
                  <a:pt x="1024" y="530"/>
                </a:cubicBezTo>
                <a:lnTo>
                  <a:pt x="1024" y="102"/>
                </a:lnTo>
                <a:close/>
                <a:moveTo>
                  <a:pt x="1348" y="547"/>
                </a:moveTo>
                <a:cubicBezTo>
                  <a:pt x="1381" y="666"/>
                  <a:pt x="1400" y="798"/>
                  <a:pt x="1403" y="936"/>
                </a:cubicBezTo>
                <a:cubicBezTo>
                  <a:pt x="1024" y="936"/>
                  <a:pt x="1024" y="936"/>
                  <a:pt x="1024" y="936"/>
                </a:cubicBezTo>
                <a:cubicBezTo>
                  <a:pt x="1024" y="618"/>
                  <a:pt x="1024" y="618"/>
                  <a:pt x="1024" y="618"/>
                </a:cubicBezTo>
                <a:cubicBezTo>
                  <a:pt x="1137" y="613"/>
                  <a:pt x="1246" y="588"/>
                  <a:pt x="1348" y="547"/>
                </a:cubicBezTo>
                <a:close/>
                <a:moveTo>
                  <a:pt x="936" y="936"/>
                </a:moveTo>
                <a:cubicBezTo>
                  <a:pt x="556" y="936"/>
                  <a:pt x="556" y="936"/>
                  <a:pt x="556" y="936"/>
                </a:cubicBezTo>
                <a:cubicBezTo>
                  <a:pt x="560" y="798"/>
                  <a:pt x="578" y="665"/>
                  <a:pt x="611" y="547"/>
                </a:cubicBezTo>
                <a:cubicBezTo>
                  <a:pt x="714" y="588"/>
                  <a:pt x="823" y="612"/>
                  <a:pt x="936" y="617"/>
                </a:cubicBezTo>
                <a:cubicBezTo>
                  <a:pt x="936" y="936"/>
                  <a:pt x="936" y="936"/>
                  <a:pt x="936" y="936"/>
                </a:cubicBezTo>
                <a:close/>
                <a:moveTo>
                  <a:pt x="936" y="102"/>
                </a:moveTo>
                <a:cubicBezTo>
                  <a:pt x="936" y="530"/>
                  <a:pt x="936" y="530"/>
                  <a:pt x="936" y="530"/>
                </a:cubicBezTo>
                <a:cubicBezTo>
                  <a:pt x="833" y="524"/>
                  <a:pt x="732" y="502"/>
                  <a:pt x="638" y="463"/>
                </a:cubicBezTo>
                <a:cubicBezTo>
                  <a:pt x="653" y="421"/>
                  <a:pt x="670" y="381"/>
                  <a:pt x="689" y="344"/>
                </a:cubicBezTo>
                <a:cubicBezTo>
                  <a:pt x="758" y="206"/>
                  <a:pt x="845" y="122"/>
                  <a:pt x="936" y="102"/>
                </a:cubicBezTo>
                <a:close/>
                <a:moveTo>
                  <a:pt x="739" y="121"/>
                </a:moveTo>
                <a:cubicBezTo>
                  <a:pt x="692" y="168"/>
                  <a:pt x="648" y="230"/>
                  <a:pt x="610" y="305"/>
                </a:cubicBezTo>
                <a:cubicBezTo>
                  <a:pt x="592" y="343"/>
                  <a:pt x="574" y="383"/>
                  <a:pt x="559" y="425"/>
                </a:cubicBezTo>
                <a:cubicBezTo>
                  <a:pt x="500" y="393"/>
                  <a:pt x="444" y="355"/>
                  <a:pt x="392" y="310"/>
                </a:cubicBezTo>
                <a:cubicBezTo>
                  <a:pt x="491" y="223"/>
                  <a:pt x="609" y="158"/>
                  <a:pt x="739" y="121"/>
                </a:cubicBezTo>
                <a:close/>
                <a:moveTo>
                  <a:pt x="329" y="371"/>
                </a:moveTo>
                <a:cubicBezTo>
                  <a:pt x="391" y="426"/>
                  <a:pt x="459" y="472"/>
                  <a:pt x="531" y="510"/>
                </a:cubicBezTo>
                <a:cubicBezTo>
                  <a:pt x="494" y="640"/>
                  <a:pt x="472" y="785"/>
                  <a:pt x="469" y="936"/>
                </a:cubicBezTo>
                <a:cubicBezTo>
                  <a:pt x="89" y="936"/>
                  <a:pt x="89" y="936"/>
                  <a:pt x="89" y="936"/>
                </a:cubicBezTo>
                <a:cubicBezTo>
                  <a:pt x="100" y="718"/>
                  <a:pt x="189" y="520"/>
                  <a:pt x="329" y="371"/>
                </a:cubicBezTo>
                <a:close/>
                <a:moveTo>
                  <a:pt x="89" y="1024"/>
                </a:moveTo>
                <a:cubicBezTo>
                  <a:pt x="469" y="1024"/>
                  <a:pt x="469" y="1024"/>
                  <a:pt x="469" y="1024"/>
                </a:cubicBezTo>
                <a:cubicBezTo>
                  <a:pt x="473" y="1176"/>
                  <a:pt x="494" y="1322"/>
                  <a:pt x="532" y="1452"/>
                </a:cubicBezTo>
                <a:cubicBezTo>
                  <a:pt x="460" y="1490"/>
                  <a:pt x="392" y="1536"/>
                  <a:pt x="331" y="1591"/>
                </a:cubicBezTo>
                <a:cubicBezTo>
                  <a:pt x="190" y="1441"/>
                  <a:pt x="100" y="1243"/>
                  <a:pt x="89" y="1024"/>
                </a:cubicBezTo>
                <a:close/>
                <a:moveTo>
                  <a:pt x="394" y="1652"/>
                </a:moveTo>
                <a:cubicBezTo>
                  <a:pt x="445" y="1607"/>
                  <a:pt x="501" y="1569"/>
                  <a:pt x="560" y="1537"/>
                </a:cubicBezTo>
                <a:cubicBezTo>
                  <a:pt x="575" y="1578"/>
                  <a:pt x="592" y="1618"/>
                  <a:pt x="610" y="1655"/>
                </a:cubicBezTo>
                <a:cubicBezTo>
                  <a:pt x="648" y="1730"/>
                  <a:pt x="692" y="1792"/>
                  <a:pt x="739" y="1839"/>
                </a:cubicBezTo>
                <a:cubicBezTo>
                  <a:pt x="610" y="1803"/>
                  <a:pt x="492" y="1738"/>
                  <a:pt x="394" y="1652"/>
                </a:cubicBezTo>
                <a:close/>
                <a:moveTo>
                  <a:pt x="936" y="1858"/>
                </a:moveTo>
                <a:cubicBezTo>
                  <a:pt x="845" y="1838"/>
                  <a:pt x="758" y="1754"/>
                  <a:pt x="689" y="1616"/>
                </a:cubicBezTo>
                <a:cubicBezTo>
                  <a:pt x="670" y="1580"/>
                  <a:pt x="654" y="1541"/>
                  <a:pt x="639" y="1500"/>
                </a:cubicBezTo>
                <a:cubicBezTo>
                  <a:pt x="733" y="1461"/>
                  <a:pt x="833" y="1438"/>
                  <a:pt x="936" y="1433"/>
                </a:cubicBezTo>
                <a:cubicBezTo>
                  <a:pt x="936" y="1858"/>
                  <a:pt x="936" y="1858"/>
                  <a:pt x="936" y="1858"/>
                </a:cubicBezTo>
                <a:close/>
                <a:moveTo>
                  <a:pt x="612" y="1416"/>
                </a:moveTo>
                <a:cubicBezTo>
                  <a:pt x="579" y="1296"/>
                  <a:pt x="560" y="1163"/>
                  <a:pt x="557" y="1024"/>
                </a:cubicBezTo>
                <a:cubicBezTo>
                  <a:pt x="936" y="1024"/>
                  <a:pt x="936" y="1024"/>
                  <a:pt x="936" y="1024"/>
                </a:cubicBezTo>
                <a:cubicBezTo>
                  <a:pt x="936" y="1345"/>
                  <a:pt x="936" y="1345"/>
                  <a:pt x="936" y="1345"/>
                </a:cubicBezTo>
                <a:cubicBezTo>
                  <a:pt x="824" y="1350"/>
                  <a:pt x="715" y="1374"/>
                  <a:pt x="612" y="1416"/>
                </a:cubicBezTo>
                <a:close/>
                <a:moveTo>
                  <a:pt x="1024" y="1858"/>
                </a:moveTo>
                <a:cubicBezTo>
                  <a:pt x="1024" y="1433"/>
                  <a:pt x="1024" y="1433"/>
                  <a:pt x="1024" y="1433"/>
                </a:cubicBezTo>
                <a:cubicBezTo>
                  <a:pt x="1128" y="1438"/>
                  <a:pt x="1228" y="1461"/>
                  <a:pt x="1322" y="1500"/>
                </a:cubicBezTo>
                <a:cubicBezTo>
                  <a:pt x="1307" y="1541"/>
                  <a:pt x="1290" y="1580"/>
                  <a:pt x="1272" y="1616"/>
                </a:cubicBezTo>
                <a:cubicBezTo>
                  <a:pt x="1202" y="1754"/>
                  <a:pt x="1116" y="1838"/>
                  <a:pt x="1024" y="1858"/>
                </a:cubicBezTo>
                <a:close/>
                <a:moveTo>
                  <a:pt x="1222" y="1839"/>
                </a:moveTo>
                <a:cubicBezTo>
                  <a:pt x="1269" y="1792"/>
                  <a:pt x="1312" y="1730"/>
                  <a:pt x="1350" y="1654"/>
                </a:cubicBezTo>
                <a:cubicBezTo>
                  <a:pt x="1369" y="1618"/>
                  <a:pt x="1386" y="1578"/>
                  <a:pt x="1401" y="1537"/>
                </a:cubicBezTo>
                <a:cubicBezTo>
                  <a:pt x="1460" y="1568"/>
                  <a:pt x="1516" y="1607"/>
                  <a:pt x="1567" y="1652"/>
                </a:cubicBezTo>
                <a:cubicBezTo>
                  <a:pt x="1468" y="1738"/>
                  <a:pt x="1351" y="1803"/>
                  <a:pt x="1222" y="1839"/>
                </a:cubicBezTo>
                <a:close/>
                <a:moveTo>
                  <a:pt x="1630" y="1591"/>
                </a:moveTo>
                <a:cubicBezTo>
                  <a:pt x="1569" y="1536"/>
                  <a:pt x="1501" y="1490"/>
                  <a:pt x="1429" y="1452"/>
                </a:cubicBezTo>
                <a:cubicBezTo>
                  <a:pt x="1467" y="1322"/>
                  <a:pt x="1488" y="1176"/>
                  <a:pt x="1492" y="1024"/>
                </a:cubicBezTo>
                <a:cubicBezTo>
                  <a:pt x="1872" y="1024"/>
                  <a:pt x="1872" y="1024"/>
                  <a:pt x="1872" y="1024"/>
                </a:cubicBezTo>
                <a:cubicBezTo>
                  <a:pt x="1861" y="1243"/>
                  <a:pt x="1771" y="1441"/>
                  <a:pt x="1630" y="1591"/>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4" name="Freeform 16"/>
          <p:cNvSpPr>
            <a:spLocks noEditPoints="1"/>
          </p:cNvSpPr>
          <p:nvPr/>
        </p:nvSpPr>
        <p:spPr bwMode="auto">
          <a:xfrm>
            <a:off x="6848145" y="737230"/>
            <a:ext cx="3462337" cy="5314765"/>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77" name="Picture 76"/>
          <p:cNvPicPr>
            <a:picLocks noChangeAspect="1"/>
          </p:cNvPicPr>
          <p:nvPr/>
        </p:nvPicPr>
        <p:blipFill>
          <a:blip r:embed="rId2"/>
          <a:stretch>
            <a:fillRect/>
          </a:stretch>
        </p:blipFill>
        <p:spPr>
          <a:xfrm>
            <a:off x="9120553" y="4399017"/>
            <a:ext cx="358729" cy="737494"/>
          </a:xfrm>
          <a:prstGeom prst="rect">
            <a:avLst/>
          </a:prstGeom>
        </p:spPr>
      </p:pic>
    </p:spTree>
    <p:extLst>
      <p:ext uri="{BB962C8B-B14F-4D97-AF65-F5344CB8AC3E}">
        <p14:creationId xmlns:p14="http://schemas.microsoft.com/office/powerpoint/2010/main" val="27683464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5102149" y="2841597"/>
            <a:ext cx="1987702" cy="554782"/>
          </a:xfrm>
          <a:prstGeom prst="rect">
            <a:avLst/>
          </a:prstGeom>
        </p:spPr>
        <p:txBody>
          <a:bodyPr anchor="ctr">
            <a:normAutofit lnSpcReduction="10000"/>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a:solidFill>
                  <a:schemeClr val="bg1"/>
                </a:solidFill>
              </a:rPr>
              <a:t>Vision</a:t>
            </a:r>
          </a:p>
        </p:txBody>
      </p:sp>
      <p:sp>
        <p:nvSpPr>
          <p:cNvPr id="2" name="Rectangle 1"/>
          <p:cNvSpPr/>
          <p:nvPr/>
        </p:nvSpPr>
        <p:spPr>
          <a:xfrm>
            <a:off x="2594797" y="3534744"/>
            <a:ext cx="7002405" cy="830997"/>
          </a:xfrm>
          <a:prstGeom prst="rect">
            <a:avLst/>
          </a:prstGeom>
        </p:spPr>
        <p:txBody>
          <a:bodyPr wrap="square">
            <a:spAutoFit/>
          </a:bodyPr>
          <a:lstStyle/>
          <a:p>
            <a:pPr algn="ctr"/>
            <a:r>
              <a:rPr lang="en-US" sz="2400" dirty="0">
                <a:solidFill>
                  <a:schemeClr val="bg1"/>
                </a:solidFill>
              </a:rPr>
              <a:t>Recognized as The Most Innovative, Dedicated, and Productive Global Company.</a:t>
            </a:r>
          </a:p>
        </p:txBody>
      </p:sp>
      <p:sp>
        <p:nvSpPr>
          <p:cNvPr id="5" name="Round Same Side Corner Rectangle 14">
            <a:extLst>
              <a:ext uri="{FF2B5EF4-FFF2-40B4-BE49-F238E27FC236}">
                <a16:creationId xmlns:a16="http://schemas.microsoft.com/office/drawing/2014/main" id="{E938FDE4-ABBB-46EE-A0E6-EF5AF39D35C5}"/>
              </a:ext>
            </a:extLst>
          </p:cNvPr>
          <p:cNvSpPr/>
          <p:nvPr/>
        </p:nvSpPr>
        <p:spPr>
          <a:xfrm rot="10800000">
            <a:off x="5566497" y="0"/>
            <a:ext cx="1059003" cy="1459149"/>
          </a:xfrm>
          <a:prstGeom prst="round2SameRect">
            <a:avLst>
              <a:gd name="adj1" fmla="val 50000"/>
              <a:gd name="adj2" fmla="val 0"/>
            </a:avLst>
          </a:prstGeom>
          <a:gradFill>
            <a:gsLst>
              <a:gs pos="0">
                <a:srgbClr val="DC772C"/>
              </a:gs>
              <a:gs pos="100000">
                <a:srgbClr val="FB5635"/>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94110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964498" y="2829525"/>
            <a:ext cx="2263004" cy="594110"/>
          </a:xfrm>
          <a:prstGeom prst="rect">
            <a:avLst/>
          </a:prstGeom>
        </p:spPr>
        <p:txBody>
          <a:bodyPr anchor="ctr">
            <a:norm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a:solidFill>
                  <a:schemeClr val="bg1"/>
                </a:solidFill>
              </a:rPr>
              <a:t>Mission</a:t>
            </a:r>
          </a:p>
        </p:txBody>
      </p:sp>
      <p:sp>
        <p:nvSpPr>
          <p:cNvPr id="4" name="Rectangle 3"/>
          <p:cNvSpPr/>
          <p:nvPr/>
        </p:nvSpPr>
        <p:spPr>
          <a:xfrm>
            <a:off x="2452914" y="3661595"/>
            <a:ext cx="7329715" cy="1015663"/>
          </a:xfrm>
          <a:prstGeom prst="rect">
            <a:avLst/>
          </a:prstGeom>
        </p:spPr>
        <p:txBody>
          <a:bodyPr wrap="square">
            <a:spAutoFit/>
          </a:bodyPr>
          <a:lstStyle/>
          <a:p>
            <a:pPr algn="ctr"/>
            <a:r>
              <a:rPr lang="en-US" sz="2000" dirty="0">
                <a:solidFill>
                  <a:schemeClr val="bg1"/>
                </a:solidFill>
                <a:latin typeface="Open Sans" panose="020B0606030504020204" pitchFamily="34" charset="0"/>
              </a:rPr>
              <a:t>Our people and our organization will come to represent the ideal business partner for corporations eager to manage their communications with their key stakeholders.</a:t>
            </a:r>
            <a:endParaRPr lang="en-US" sz="2000" dirty="0">
              <a:solidFill>
                <a:schemeClr val="bg1"/>
              </a:solidFill>
            </a:endParaRPr>
          </a:p>
        </p:txBody>
      </p:sp>
      <p:sp>
        <p:nvSpPr>
          <p:cNvPr id="6" name="Round Same Side Corner Rectangle 14">
            <a:extLst>
              <a:ext uri="{FF2B5EF4-FFF2-40B4-BE49-F238E27FC236}">
                <a16:creationId xmlns:a16="http://schemas.microsoft.com/office/drawing/2014/main" id="{8466B96E-5818-49C1-AECA-F5EE34150B8E}"/>
              </a:ext>
            </a:extLst>
          </p:cNvPr>
          <p:cNvSpPr/>
          <p:nvPr/>
        </p:nvSpPr>
        <p:spPr>
          <a:xfrm rot="10800000">
            <a:off x="5566497" y="0"/>
            <a:ext cx="1059003" cy="1459149"/>
          </a:xfrm>
          <a:prstGeom prst="round2SameRect">
            <a:avLst>
              <a:gd name="adj1" fmla="val 50000"/>
              <a:gd name="adj2" fmla="val 0"/>
            </a:avLst>
          </a:prstGeom>
          <a:gradFill>
            <a:gsLst>
              <a:gs pos="0">
                <a:srgbClr val="DC772C"/>
              </a:gs>
              <a:gs pos="100000">
                <a:srgbClr val="FB5635"/>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038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t="11473"/>
          <a:stretch/>
        </p:blipFill>
        <p:spPr>
          <a:xfrm>
            <a:off x="7264473" y="3643085"/>
            <a:ext cx="3997675" cy="2537749"/>
          </a:xfrm>
          <a:prstGeom prst="rect">
            <a:avLst/>
          </a:prstGeom>
        </p:spPr>
      </p:pic>
      <p:sp>
        <p:nvSpPr>
          <p:cNvPr id="2" name="Title 1"/>
          <p:cNvSpPr>
            <a:spLocks noGrp="1"/>
          </p:cNvSpPr>
          <p:nvPr>
            <p:ph type="title"/>
          </p:nvPr>
        </p:nvSpPr>
        <p:spPr>
          <a:xfrm>
            <a:off x="608015" y="883073"/>
            <a:ext cx="3728011" cy="900438"/>
          </a:xfrm>
        </p:spPr>
        <p:txBody>
          <a:bodyPr>
            <a:normAutofit/>
          </a:bodyPr>
          <a:lstStyle/>
          <a:p>
            <a:r>
              <a:rPr lang="en-US" dirty="0"/>
              <a:t>TÍTULO</a:t>
            </a:r>
          </a:p>
        </p:txBody>
      </p:sp>
      <p:sp>
        <p:nvSpPr>
          <p:cNvPr id="4" name="Rectangle 3"/>
          <p:cNvSpPr/>
          <p:nvPr/>
        </p:nvSpPr>
        <p:spPr>
          <a:xfrm>
            <a:off x="625631" y="517652"/>
            <a:ext cx="1596912" cy="461024"/>
          </a:xfrm>
          <a:prstGeom prst="rect">
            <a:avLst/>
          </a:prstGeom>
        </p:spPr>
        <p:txBody>
          <a:bodyPr wrap="none">
            <a:spAutoFit/>
          </a:bodyPr>
          <a:lstStyle/>
          <a:p>
            <a:pPr>
              <a:lnSpc>
                <a:spcPct val="150000"/>
              </a:lnSpc>
            </a:pPr>
            <a:r>
              <a:rPr lang="en-US" dirty="0">
                <a:solidFill>
                  <a:schemeClr val="bg1">
                    <a:lumMod val="75000"/>
                  </a:schemeClr>
                </a:solidFill>
                <a:latin typeface="+mj-lt"/>
              </a:rPr>
              <a:t>SUBTITULO</a:t>
            </a:r>
          </a:p>
        </p:txBody>
      </p:sp>
      <p:sp>
        <p:nvSpPr>
          <p:cNvPr id="10" name="Rectangle 9"/>
          <p:cNvSpPr/>
          <p:nvPr/>
        </p:nvSpPr>
        <p:spPr>
          <a:xfrm>
            <a:off x="599097" y="2415411"/>
            <a:ext cx="4356361" cy="923330"/>
          </a:xfrm>
          <a:prstGeom prst="rect">
            <a:avLst/>
          </a:prstGeom>
        </p:spPr>
        <p:txBody>
          <a:bodyPr wrap="square">
            <a:spAutoFit/>
          </a:bodyPr>
          <a:lstStyle/>
          <a:p>
            <a:r>
              <a:rPr lang="en-US" b="1" dirty="0">
                <a:solidFill>
                  <a:srgbClr val="E76121"/>
                </a:solidFill>
              </a:rPr>
              <a:t>A B2B sales process is the typical series of predictable events, or phases, required to sell a product or a service.</a:t>
            </a:r>
          </a:p>
        </p:txBody>
      </p:sp>
      <p:sp>
        <p:nvSpPr>
          <p:cNvPr id="11" name="Rectangle 10"/>
          <p:cNvSpPr/>
          <p:nvPr/>
        </p:nvSpPr>
        <p:spPr>
          <a:xfrm>
            <a:off x="599097" y="3447799"/>
            <a:ext cx="4326864" cy="2308324"/>
          </a:xfrm>
          <a:prstGeom prst="rect">
            <a:avLst/>
          </a:prstGeom>
        </p:spPr>
        <p:txBody>
          <a:bodyPr wrap="square">
            <a:spAutoFit/>
          </a:bodyPr>
          <a:lstStyle/>
          <a:p>
            <a:r>
              <a:rPr lang="en-US" sz="1600" dirty="0"/>
              <a:t>Our network brings CMOs, CIOs, sales executives and other senior business leaders the information they need to achieve their greatest career successes.</a:t>
            </a:r>
          </a:p>
          <a:p>
            <a:endParaRPr lang="en-US" sz="1600" dirty="0"/>
          </a:p>
          <a:p>
            <a:r>
              <a:rPr lang="en-US" sz="1600" dirty="0"/>
              <a:t>Our coverage combines original reporting and guest contributions from industry experts to help business-to-business firms improve the way they market, sell and innovate. </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729393"/>
            <a:ext cx="3918858" cy="2523294"/>
          </a:xfrm>
          <a:prstGeom prst="rect">
            <a:avLst/>
          </a:prstGeom>
        </p:spPr>
      </p:pic>
    </p:spTree>
    <p:extLst>
      <p:ext uri="{BB962C8B-B14F-4D97-AF65-F5344CB8AC3E}">
        <p14:creationId xmlns:p14="http://schemas.microsoft.com/office/powerpoint/2010/main" val="298232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0725"/>
            <a:ext cx="8374982" cy="708924"/>
          </a:xfrm>
        </p:spPr>
        <p:txBody>
          <a:bodyPr/>
          <a:lstStyle/>
          <a:p>
            <a:r>
              <a:rPr lang="en-US" dirty="0"/>
              <a:t>Fact and Figures</a:t>
            </a:r>
          </a:p>
        </p:txBody>
      </p:sp>
      <p:sp>
        <p:nvSpPr>
          <p:cNvPr id="5" name="Rectangle 4"/>
          <p:cNvSpPr/>
          <p:nvPr/>
        </p:nvSpPr>
        <p:spPr>
          <a:xfrm>
            <a:off x="624112" y="2465977"/>
            <a:ext cx="10101945" cy="646331"/>
          </a:xfrm>
          <a:prstGeom prst="rect">
            <a:avLst/>
          </a:prstGeom>
        </p:spPr>
        <p:txBody>
          <a:bodyPr wrap="square">
            <a:spAutoFit/>
          </a:bodyPr>
          <a:lstStyle/>
          <a:p>
            <a:r>
              <a:rPr lang="en-US" b="1" dirty="0">
                <a:solidFill>
                  <a:srgbClr val="E76121"/>
                </a:solidFill>
              </a:rPr>
              <a:t>The company supports global operations </a:t>
            </a:r>
            <a:r>
              <a:rPr lang="en-US" dirty="0">
                <a:solidFill>
                  <a:schemeClr val="tx1">
                    <a:lumMod val="65000"/>
                    <a:lumOff val="35000"/>
                  </a:schemeClr>
                </a:solidFill>
              </a:rPr>
              <a:t>by way of an extensive sales and distribution network throughout North America, Europe, Middle East and Africa, Latin America and Asia Pacific:</a:t>
            </a:r>
          </a:p>
        </p:txBody>
      </p:sp>
      <p:sp>
        <p:nvSpPr>
          <p:cNvPr id="6" name="Rectangle 5"/>
          <p:cNvSpPr/>
          <p:nvPr/>
        </p:nvSpPr>
        <p:spPr>
          <a:xfrm>
            <a:off x="625631" y="517652"/>
            <a:ext cx="1584088" cy="458202"/>
          </a:xfrm>
          <a:prstGeom prst="rect">
            <a:avLst/>
          </a:prstGeom>
        </p:spPr>
        <p:txBody>
          <a:bodyPr wrap="none">
            <a:spAutoFit/>
          </a:bodyPr>
          <a:lstStyle/>
          <a:p>
            <a:pPr>
              <a:lnSpc>
                <a:spcPct val="150000"/>
              </a:lnSpc>
            </a:pPr>
            <a:r>
              <a:rPr lang="en-US" dirty="0">
                <a:solidFill>
                  <a:schemeClr val="bg1">
                    <a:lumMod val="75000"/>
                  </a:schemeClr>
                </a:solidFill>
                <a:latin typeface="+mj-lt"/>
              </a:rPr>
              <a:t>OVERVIEW</a:t>
            </a:r>
          </a:p>
        </p:txBody>
      </p:sp>
      <p:sp>
        <p:nvSpPr>
          <p:cNvPr id="7" name="Rectangle 6"/>
          <p:cNvSpPr/>
          <p:nvPr/>
        </p:nvSpPr>
        <p:spPr>
          <a:xfrm>
            <a:off x="623057" y="4307506"/>
            <a:ext cx="1757212" cy="369332"/>
          </a:xfrm>
          <a:prstGeom prst="rect">
            <a:avLst/>
          </a:prstGeom>
        </p:spPr>
        <p:txBody>
          <a:bodyPr wrap="none">
            <a:spAutoFit/>
          </a:bodyPr>
          <a:lstStyle/>
          <a:p>
            <a:r>
              <a:rPr lang="en-US" dirty="0">
                <a:solidFill>
                  <a:schemeClr val="tx1">
                    <a:lumMod val="65000"/>
                    <a:lumOff val="35000"/>
                  </a:schemeClr>
                </a:solidFill>
                <a:latin typeface="+mj-lt"/>
              </a:rPr>
              <a:t>52 Countries</a:t>
            </a:r>
          </a:p>
        </p:txBody>
      </p:sp>
      <p:sp>
        <p:nvSpPr>
          <p:cNvPr id="9" name="Rectangle 8"/>
          <p:cNvSpPr/>
          <p:nvPr/>
        </p:nvSpPr>
        <p:spPr>
          <a:xfrm>
            <a:off x="623057" y="4603234"/>
            <a:ext cx="2031243" cy="307777"/>
          </a:xfrm>
          <a:prstGeom prst="rect">
            <a:avLst/>
          </a:prstGeom>
        </p:spPr>
        <p:txBody>
          <a:bodyPr wrap="square">
            <a:spAutoFit/>
          </a:bodyPr>
          <a:lstStyle/>
          <a:p>
            <a:r>
              <a:rPr lang="en-US" sz="1400" dirty="0">
                <a:solidFill>
                  <a:schemeClr val="tx1">
                    <a:lumMod val="65000"/>
                    <a:lumOff val="35000"/>
                  </a:schemeClr>
                </a:solidFill>
              </a:rPr>
              <a:t>Local Sales Office.</a:t>
            </a:r>
          </a:p>
        </p:txBody>
      </p:sp>
      <p:sp>
        <p:nvSpPr>
          <p:cNvPr id="10" name="Rectangle 9"/>
          <p:cNvSpPr/>
          <p:nvPr/>
        </p:nvSpPr>
        <p:spPr>
          <a:xfrm>
            <a:off x="2916661" y="4307506"/>
            <a:ext cx="2141933" cy="369332"/>
          </a:xfrm>
          <a:prstGeom prst="rect">
            <a:avLst/>
          </a:prstGeom>
        </p:spPr>
        <p:txBody>
          <a:bodyPr wrap="none">
            <a:spAutoFit/>
          </a:bodyPr>
          <a:lstStyle/>
          <a:p>
            <a:r>
              <a:rPr lang="en-US" dirty="0">
                <a:solidFill>
                  <a:schemeClr val="tx1">
                    <a:lumMod val="65000"/>
                    <a:lumOff val="35000"/>
                  </a:schemeClr>
                </a:solidFill>
                <a:latin typeface="+mj-lt"/>
              </a:rPr>
              <a:t>155 Distribution</a:t>
            </a:r>
          </a:p>
        </p:txBody>
      </p:sp>
      <p:sp>
        <p:nvSpPr>
          <p:cNvPr id="11" name="Rectangle 10"/>
          <p:cNvSpPr/>
          <p:nvPr/>
        </p:nvSpPr>
        <p:spPr>
          <a:xfrm>
            <a:off x="2926146" y="4603234"/>
            <a:ext cx="1709955" cy="307777"/>
          </a:xfrm>
          <a:prstGeom prst="rect">
            <a:avLst/>
          </a:prstGeom>
        </p:spPr>
        <p:txBody>
          <a:bodyPr wrap="none">
            <a:spAutoFit/>
          </a:bodyPr>
          <a:lstStyle/>
          <a:p>
            <a:r>
              <a:rPr lang="en-US" sz="1400" dirty="0">
                <a:solidFill>
                  <a:schemeClr val="tx1">
                    <a:lumMod val="65000"/>
                    <a:lumOff val="35000"/>
                  </a:schemeClr>
                </a:solidFill>
              </a:rPr>
              <a:t>Centers Worldwide.</a:t>
            </a:r>
          </a:p>
        </p:txBody>
      </p:sp>
      <p:sp>
        <p:nvSpPr>
          <p:cNvPr id="12" name="Rectangle 11"/>
          <p:cNvSpPr/>
          <p:nvPr/>
        </p:nvSpPr>
        <p:spPr>
          <a:xfrm>
            <a:off x="5448081" y="4307506"/>
            <a:ext cx="2207656" cy="369332"/>
          </a:xfrm>
          <a:prstGeom prst="rect">
            <a:avLst/>
          </a:prstGeom>
        </p:spPr>
        <p:txBody>
          <a:bodyPr wrap="none">
            <a:spAutoFit/>
          </a:bodyPr>
          <a:lstStyle/>
          <a:p>
            <a:r>
              <a:rPr lang="en-US" dirty="0">
                <a:solidFill>
                  <a:schemeClr val="tx1">
                    <a:lumMod val="65000"/>
                    <a:lumOff val="35000"/>
                  </a:schemeClr>
                </a:solidFill>
                <a:latin typeface="+mj-lt"/>
              </a:rPr>
              <a:t>1,700+ Suppliers</a:t>
            </a:r>
          </a:p>
        </p:txBody>
      </p:sp>
      <p:sp>
        <p:nvSpPr>
          <p:cNvPr id="13" name="Rectangle 12"/>
          <p:cNvSpPr/>
          <p:nvPr/>
        </p:nvSpPr>
        <p:spPr>
          <a:xfrm>
            <a:off x="5432148" y="4603234"/>
            <a:ext cx="2238651" cy="307777"/>
          </a:xfrm>
          <a:prstGeom prst="rect">
            <a:avLst/>
          </a:prstGeom>
        </p:spPr>
        <p:txBody>
          <a:bodyPr wrap="square">
            <a:spAutoFit/>
          </a:bodyPr>
          <a:lstStyle/>
          <a:p>
            <a:r>
              <a:rPr lang="en-US" sz="1400" dirty="0">
                <a:solidFill>
                  <a:schemeClr val="tx1">
                    <a:lumMod val="65000"/>
                    <a:lumOff val="35000"/>
                  </a:schemeClr>
                </a:solidFill>
              </a:rPr>
              <a:t>Cisco, Acer, Apple, etc.</a:t>
            </a:r>
          </a:p>
        </p:txBody>
      </p:sp>
      <p:sp>
        <p:nvSpPr>
          <p:cNvPr id="14" name="Rectangle 13"/>
          <p:cNvSpPr/>
          <p:nvPr/>
        </p:nvSpPr>
        <p:spPr>
          <a:xfrm>
            <a:off x="8080444" y="4307506"/>
            <a:ext cx="1409360" cy="584775"/>
          </a:xfrm>
          <a:prstGeom prst="rect">
            <a:avLst/>
          </a:prstGeom>
        </p:spPr>
        <p:txBody>
          <a:bodyPr wrap="none">
            <a:spAutoFit/>
          </a:bodyPr>
          <a:lstStyle/>
          <a:p>
            <a:r>
              <a:rPr lang="en-US" dirty="0">
                <a:solidFill>
                  <a:schemeClr val="tx1">
                    <a:lumMod val="65000"/>
                    <a:lumOff val="35000"/>
                  </a:schemeClr>
                </a:solidFill>
                <a:latin typeface="+mj-lt"/>
              </a:rPr>
              <a:t>200,000+ </a:t>
            </a:r>
          </a:p>
          <a:p>
            <a:r>
              <a:rPr lang="en-US" sz="1400" dirty="0">
                <a:solidFill>
                  <a:schemeClr val="tx1">
                    <a:lumMod val="65000"/>
                    <a:lumOff val="35000"/>
                  </a:schemeClr>
                </a:solidFill>
              </a:rPr>
              <a:t>Customers.</a:t>
            </a:r>
            <a:endParaRPr lang="en-US" dirty="0">
              <a:solidFill>
                <a:schemeClr val="tx1">
                  <a:lumMod val="65000"/>
                  <a:lumOff val="35000"/>
                </a:schemeClr>
              </a:solidFill>
            </a:endParaRPr>
          </a:p>
        </p:txBody>
      </p:sp>
      <p:sp>
        <p:nvSpPr>
          <p:cNvPr id="15" name="Rectangle 14"/>
          <p:cNvSpPr/>
          <p:nvPr/>
        </p:nvSpPr>
        <p:spPr>
          <a:xfrm>
            <a:off x="10087044" y="4307506"/>
            <a:ext cx="962123" cy="584775"/>
          </a:xfrm>
          <a:prstGeom prst="rect">
            <a:avLst/>
          </a:prstGeom>
        </p:spPr>
        <p:txBody>
          <a:bodyPr wrap="none">
            <a:spAutoFit/>
          </a:bodyPr>
          <a:lstStyle/>
          <a:p>
            <a:r>
              <a:rPr lang="en-US" dirty="0">
                <a:solidFill>
                  <a:schemeClr val="tx1">
                    <a:lumMod val="65000"/>
                    <a:lumOff val="35000"/>
                  </a:schemeClr>
                </a:solidFill>
                <a:latin typeface="+mj-lt"/>
              </a:rPr>
              <a:t>160+</a:t>
            </a:r>
          </a:p>
          <a:p>
            <a:r>
              <a:rPr lang="en-US" sz="1400" dirty="0">
                <a:solidFill>
                  <a:schemeClr val="tx1">
                    <a:lumMod val="65000"/>
                    <a:lumOff val="35000"/>
                  </a:schemeClr>
                </a:solidFill>
              </a:rPr>
              <a:t>Countries.</a:t>
            </a:r>
            <a:endParaRPr lang="en-US" dirty="0">
              <a:solidFill>
                <a:schemeClr val="tx1">
                  <a:lumMod val="65000"/>
                  <a:lumOff val="35000"/>
                </a:schemeClr>
              </a:solidFill>
            </a:endParaRPr>
          </a:p>
        </p:txBody>
      </p:sp>
      <p:sp>
        <p:nvSpPr>
          <p:cNvPr id="17" name="Rectangle 16"/>
          <p:cNvSpPr/>
          <p:nvPr/>
        </p:nvSpPr>
        <p:spPr>
          <a:xfrm>
            <a:off x="622300" y="5429935"/>
            <a:ext cx="7912100" cy="338554"/>
          </a:xfrm>
          <a:prstGeom prst="rect">
            <a:avLst/>
          </a:prstGeom>
        </p:spPr>
        <p:txBody>
          <a:bodyPr wrap="square">
            <a:spAutoFit/>
          </a:bodyPr>
          <a:lstStyle/>
          <a:p>
            <a:r>
              <a:rPr lang="en-US" sz="1600" dirty="0"/>
              <a:t>Our company is the only global growing B2B company with significant world presence.</a:t>
            </a:r>
          </a:p>
        </p:txBody>
      </p:sp>
      <p:sp>
        <p:nvSpPr>
          <p:cNvPr id="21" name="Freeform 5"/>
          <p:cNvSpPr>
            <a:spLocks noEditPoints="1"/>
          </p:cNvSpPr>
          <p:nvPr/>
        </p:nvSpPr>
        <p:spPr bwMode="auto">
          <a:xfrm>
            <a:off x="10191751" y="3816238"/>
            <a:ext cx="285749" cy="417624"/>
          </a:xfrm>
          <a:custGeom>
            <a:avLst/>
            <a:gdLst>
              <a:gd name="T0" fmla="*/ 1123 w 1403"/>
              <a:gd name="T1" fmla="*/ 710 h 2048"/>
              <a:gd name="T2" fmla="*/ 1391 w 1403"/>
              <a:gd name="T3" fmla="*/ 352 h 2048"/>
              <a:gd name="T4" fmla="*/ 1395 w 1403"/>
              <a:gd name="T5" fmla="*/ 302 h 2048"/>
              <a:gd name="T6" fmla="*/ 1353 w 1403"/>
              <a:gd name="T7" fmla="*/ 276 h 2048"/>
              <a:gd name="T8" fmla="*/ 202 w 1403"/>
              <a:gd name="T9" fmla="*/ 276 h 2048"/>
              <a:gd name="T10" fmla="*/ 202 w 1403"/>
              <a:gd name="T11" fmla="*/ 216 h 2048"/>
              <a:gd name="T12" fmla="*/ 268 w 1403"/>
              <a:gd name="T13" fmla="*/ 113 h 2048"/>
              <a:gd name="T14" fmla="*/ 154 w 1403"/>
              <a:gd name="T15" fmla="*/ 0 h 2048"/>
              <a:gd name="T16" fmla="*/ 41 w 1403"/>
              <a:gd name="T17" fmla="*/ 113 h 2048"/>
              <a:gd name="T18" fmla="*/ 107 w 1403"/>
              <a:gd name="T19" fmla="*/ 216 h 2048"/>
              <a:gd name="T20" fmla="*/ 107 w 1403"/>
              <a:gd name="T21" fmla="*/ 1954 h 2048"/>
              <a:gd name="T22" fmla="*/ 47 w 1403"/>
              <a:gd name="T23" fmla="*/ 1954 h 2048"/>
              <a:gd name="T24" fmla="*/ 0 w 1403"/>
              <a:gd name="T25" fmla="*/ 2001 h 2048"/>
              <a:gd name="T26" fmla="*/ 47 w 1403"/>
              <a:gd name="T27" fmla="*/ 2048 h 2048"/>
              <a:gd name="T28" fmla="*/ 261 w 1403"/>
              <a:gd name="T29" fmla="*/ 2048 h 2048"/>
              <a:gd name="T30" fmla="*/ 309 w 1403"/>
              <a:gd name="T31" fmla="*/ 2001 h 2048"/>
              <a:gd name="T32" fmla="*/ 261 w 1403"/>
              <a:gd name="T33" fmla="*/ 1954 h 2048"/>
              <a:gd name="T34" fmla="*/ 202 w 1403"/>
              <a:gd name="T35" fmla="*/ 1954 h 2048"/>
              <a:gd name="T36" fmla="*/ 202 w 1403"/>
              <a:gd name="T37" fmla="*/ 1143 h 2048"/>
              <a:gd name="T38" fmla="*/ 1351 w 1403"/>
              <a:gd name="T39" fmla="*/ 1143 h 2048"/>
              <a:gd name="T40" fmla="*/ 1393 w 1403"/>
              <a:gd name="T41" fmla="*/ 1117 h 2048"/>
              <a:gd name="T42" fmla="*/ 1389 w 1403"/>
              <a:gd name="T43" fmla="*/ 1067 h 2048"/>
              <a:gd name="T44" fmla="*/ 1123 w 1403"/>
              <a:gd name="T45" fmla="*/ 710 h 2048"/>
              <a:gd name="T46" fmla="*/ 154 w 1403"/>
              <a:gd name="T47" fmla="*/ 142 h 2048"/>
              <a:gd name="T48" fmla="*/ 126 w 1403"/>
              <a:gd name="T49" fmla="*/ 113 h 2048"/>
              <a:gd name="T50" fmla="*/ 154 w 1403"/>
              <a:gd name="T51" fmla="*/ 85 h 2048"/>
              <a:gd name="T52" fmla="*/ 183 w 1403"/>
              <a:gd name="T53" fmla="*/ 113 h 2048"/>
              <a:gd name="T54" fmla="*/ 154 w 1403"/>
              <a:gd name="T55" fmla="*/ 142 h 2048"/>
              <a:gd name="T56" fmla="*/ 202 w 1403"/>
              <a:gd name="T57" fmla="*/ 1048 h 2048"/>
              <a:gd name="T58" fmla="*/ 202 w 1403"/>
              <a:gd name="T59" fmla="*/ 1048 h 2048"/>
              <a:gd name="T60" fmla="*/ 202 w 1403"/>
              <a:gd name="T61" fmla="*/ 891 h 2048"/>
              <a:gd name="T62" fmla="*/ 352 w 1403"/>
              <a:gd name="T63" fmla="*/ 891 h 2048"/>
              <a:gd name="T64" fmla="*/ 399 w 1403"/>
              <a:gd name="T65" fmla="*/ 844 h 2048"/>
              <a:gd name="T66" fmla="*/ 352 w 1403"/>
              <a:gd name="T67" fmla="*/ 797 h 2048"/>
              <a:gd name="T68" fmla="*/ 202 w 1403"/>
              <a:gd name="T69" fmla="*/ 797 h 2048"/>
              <a:gd name="T70" fmla="*/ 202 w 1403"/>
              <a:gd name="T71" fmla="*/ 622 h 2048"/>
              <a:gd name="T72" fmla="*/ 437 w 1403"/>
              <a:gd name="T73" fmla="*/ 622 h 2048"/>
              <a:gd name="T74" fmla="*/ 484 w 1403"/>
              <a:gd name="T75" fmla="*/ 575 h 2048"/>
              <a:gd name="T76" fmla="*/ 437 w 1403"/>
              <a:gd name="T77" fmla="*/ 528 h 2048"/>
              <a:gd name="T78" fmla="*/ 202 w 1403"/>
              <a:gd name="T79" fmla="*/ 528 h 2048"/>
              <a:gd name="T80" fmla="*/ 202 w 1403"/>
              <a:gd name="T81" fmla="*/ 371 h 2048"/>
              <a:gd name="T82" fmla="*/ 1259 w 1403"/>
              <a:gd name="T83" fmla="*/ 371 h 2048"/>
              <a:gd name="T84" fmla="*/ 1026 w 1403"/>
              <a:gd name="T85" fmla="*/ 682 h 2048"/>
              <a:gd name="T86" fmla="*/ 1026 w 1403"/>
              <a:gd name="T87" fmla="*/ 739 h 2048"/>
              <a:gd name="T88" fmla="*/ 1257 w 1403"/>
              <a:gd name="T89" fmla="*/ 1048 h 2048"/>
              <a:gd name="T90" fmla="*/ 202 w 1403"/>
              <a:gd name="T91" fmla="*/ 104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3" h="2048">
                <a:moveTo>
                  <a:pt x="1123" y="710"/>
                </a:moveTo>
                <a:cubicBezTo>
                  <a:pt x="1391" y="352"/>
                  <a:pt x="1391" y="352"/>
                  <a:pt x="1391" y="352"/>
                </a:cubicBezTo>
                <a:cubicBezTo>
                  <a:pt x="1401" y="338"/>
                  <a:pt x="1403" y="318"/>
                  <a:pt x="1395" y="302"/>
                </a:cubicBezTo>
                <a:cubicBezTo>
                  <a:pt x="1387" y="286"/>
                  <a:pt x="1371" y="276"/>
                  <a:pt x="1353" y="276"/>
                </a:cubicBezTo>
                <a:cubicBezTo>
                  <a:pt x="202" y="276"/>
                  <a:pt x="202" y="276"/>
                  <a:pt x="202" y="276"/>
                </a:cubicBezTo>
                <a:cubicBezTo>
                  <a:pt x="202" y="216"/>
                  <a:pt x="202" y="216"/>
                  <a:pt x="202" y="216"/>
                </a:cubicBezTo>
                <a:cubicBezTo>
                  <a:pt x="241" y="198"/>
                  <a:pt x="268" y="159"/>
                  <a:pt x="268" y="113"/>
                </a:cubicBezTo>
                <a:cubicBezTo>
                  <a:pt x="268" y="51"/>
                  <a:pt x="217" y="0"/>
                  <a:pt x="154" y="0"/>
                </a:cubicBezTo>
                <a:cubicBezTo>
                  <a:pt x="92" y="0"/>
                  <a:pt x="41" y="51"/>
                  <a:pt x="41" y="113"/>
                </a:cubicBezTo>
                <a:cubicBezTo>
                  <a:pt x="41" y="159"/>
                  <a:pt x="68" y="198"/>
                  <a:pt x="107" y="216"/>
                </a:cubicBezTo>
                <a:cubicBezTo>
                  <a:pt x="107" y="1954"/>
                  <a:pt x="107" y="1954"/>
                  <a:pt x="107" y="1954"/>
                </a:cubicBezTo>
                <a:cubicBezTo>
                  <a:pt x="47" y="1954"/>
                  <a:pt x="47" y="1954"/>
                  <a:pt x="47" y="1954"/>
                </a:cubicBezTo>
                <a:cubicBezTo>
                  <a:pt x="21" y="1954"/>
                  <a:pt x="0" y="1975"/>
                  <a:pt x="0" y="2001"/>
                </a:cubicBezTo>
                <a:cubicBezTo>
                  <a:pt x="0" y="2027"/>
                  <a:pt x="21" y="2048"/>
                  <a:pt x="47" y="2048"/>
                </a:cubicBezTo>
                <a:cubicBezTo>
                  <a:pt x="261" y="2048"/>
                  <a:pt x="261" y="2048"/>
                  <a:pt x="261" y="2048"/>
                </a:cubicBezTo>
                <a:cubicBezTo>
                  <a:pt x="288" y="2048"/>
                  <a:pt x="309" y="2027"/>
                  <a:pt x="309" y="2001"/>
                </a:cubicBezTo>
                <a:cubicBezTo>
                  <a:pt x="309" y="1975"/>
                  <a:pt x="288" y="1954"/>
                  <a:pt x="261" y="1954"/>
                </a:cubicBezTo>
                <a:cubicBezTo>
                  <a:pt x="202" y="1954"/>
                  <a:pt x="202" y="1954"/>
                  <a:pt x="202" y="1954"/>
                </a:cubicBezTo>
                <a:cubicBezTo>
                  <a:pt x="202" y="1143"/>
                  <a:pt x="202" y="1143"/>
                  <a:pt x="202" y="1143"/>
                </a:cubicBezTo>
                <a:cubicBezTo>
                  <a:pt x="1351" y="1143"/>
                  <a:pt x="1351" y="1143"/>
                  <a:pt x="1351" y="1143"/>
                </a:cubicBezTo>
                <a:cubicBezTo>
                  <a:pt x="1369" y="1143"/>
                  <a:pt x="1385" y="1133"/>
                  <a:pt x="1393" y="1117"/>
                </a:cubicBezTo>
                <a:cubicBezTo>
                  <a:pt x="1401" y="1101"/>
                  <a:pt x="1400" y="1081"/>
                  <a:pt x="1389" y="1067"/>
                </a:cubicBezTo>
                <a:lnTo>
                  <a:pt x="1123" y="710"/>
                </a:lnTo>
                <a:close/>
                <a:moveTo>
                  <a:pt x="154" y="142"/>
                </a:moveTo>
                <a:cubicBezTo>
                  <a:pt x="139" y="142"/>
                  <a:pt x="126" y="129"/>
                  <a:pt x="126" y="113"/>
                </a:cubicBezTo>
                <a:cubicBezTo>
                  <a:pt x="126" y="98"/>
                  <a:pt x="139" y="85"/>
                  <a:pt x="154" y="85"/>
                </a:cubicBezTo>
                <a:cubicBezTo>
                  <a:pt x="170" y="85"/>
                  <a:pt x="183" y="98"/>
                  <a:pt x="183" y="113"/>
                </a:cubicBezTo>
                <a:cubicBezTo>
                  <a:pt x="183" y="129"/>
                  <a:pt x="170" y="142"/>
                  <a:pt x="154" y="142"/>
                </a:cubicBezTo>
                <a:close/>
                <a:moveTo>
                  <a:pt x="202" y="1048"/>
                </a:moveTo>
                <a:cubicBezTo>
                  <a:pt x="202" y="1048"/>
                  <a:pt x="202" y="1048"/>
                  <a:pt x="202" y="1048"/>
                </a:cubicBezTo>
                <a:cubicBezTo>
                  <a:pt x="202" y="891"/>
                  <a:pt x="202" y="891"/>
                  <a:pt x="202" y="891"/>
                </a:cubicBezTo>
                <a:cubicBezTo>
                  <a:pt x="352" y="891"/>
                  <a:pt x="352" y="891"/>
                  <a:pt x="352" y="891"/>
                </a:cubicBezTo>
                <a:cubicBezTo>
                  <a:pt x="378" y="891"/>
                  <a:pt x="399" y="870"/>
                  <a:pt x="399" y="844"/>
                </a:cubicBezTo>
                <a:cubicBezTo>
                  <a:pt x="399" y="818"/>
                  <a:pt x="378" y="797"/>
                  <a:pt x="352" y="797"/>
                </a:cubicBezTo>
                <a:cubicBezTo>
                  <a:pt x="202" y="797"/>
                  <a:pt x="202" y="797"/>
                  <a:pt x="202" y="797"/>
                </a:cubicBezTo>
                <a:cubicBezTo>
                  <a:pt x="202" y="622"/>
                  <a:pt x="202" y="622"/>
                  <a:pt x="202" y="622"/>
                </a:cubicBezTo>
                <a:cubicBezTo>
                  <a:pt x="437" y="622"/>
                  <a:pt x="437" y="622"/>
                  <a:pt x="437" y="622"/>
                </a:cubicBezTo>
                <a:cubicBezTo>
                  <a:pt x="463" y="622"/>
                  <a:pt x="484" y="601"/>
                  <a:pt x="484" y="575"/>
                </a:cubicBezTo>
                <a:cubicBezTo>
                  <a:pt x="484" y="549"/>
                  <a:pt x="463" y="528"/>
                  <a:pt x="437" y="528"/>
                </a:cubicBezTo>
                <a:cubicBezTo>
                  <a:pt x="202" y="528"/>
                  <a:pt x="202" y="528"/>
                  <a:pt x="202" y="528"/>
                </a:cubicBezTo>
                <a:cubicBezTo>
                  <a:pt x="202" y="371"/>
                  <a:pt x="202" y="371"/>
                  <a:pt x="202" y="371"/>
                </a:cubicBezTo>
                <a:cubicBezTo>
                  <a:pt x="1259" y="371"/>
                  <a:pt x="1259" y="371"/>
                  <a:pt x="1259" y="371"/>
                </a:cubicBezTo>
                <a:cubicBezTo>
                  <a:pt x="1026" y="682"/>
                  <a:pt x="1026" y="682"/>
                  <a:pt x="1026" y="682"/>
                </a:cubicBezTo>
                <a:cubicBezTo>
                  <a:pt x="1014" y="699"/>
                  <a:pt x="1014" y="722"/>
                  <a:pt x="1026" y="739"/>
                </a:cubicBezTo>
                <a:cubicBezTo>
                  <a:pt x="1257" y="1048"/>
                  <a:pt x="1257" y="1048"/>
                  <a:pt x="1257" y="1048"/>
                </a:cubicBezTo>
                <a:cubicBezTo>
                  <a:pt x="202" y="1048"/>
                  <a:pt x="202" y="1048"/>
                  <a:pt x="202" y="1048"/>
                </a:cubicBezTo>
                <a:close/>
              </a:path>
            </a:pathLst>
          </a:custGeom>
          <a:solidFill>
            <a:srgbClr val="E7612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noEditPoints="1"/>
          </p:cNvSpPr>
          <p:nvPr/>
        </p:nvSpPr>
        <p:spPr bwMode="auto">
          <a:xfrm>
            <a:off x="3014662" y="3762376"/>
            <a:ext cx="437229" cy="372792"/>
          </a:xfrm>
          <a:custGeom>
            <a:avLst/>
            <a:gdLst>
              <a:gd name="T0" fmla="*/ 1931 w 1957"/>
              <a:gd name="T1" fmla="*/ 465 h 1666"/>
              <a:gd name="T2" fmla="*/ 999 w 1957"/>
              <a:gd name="T3" fmla="*/ 6 h 1666"/>
              <a:gd name="T4" fmla="*/ 958 w 1957"/>
              <a:gd name="T5" fmla="*/ 6 h 1666"/>
              <a:gd name="T6" fmla="*/ 26 w 1957"/>
              <a:gd name="T7" fmla="*/ 465 h 1666"/>
              <a:gd name="T8" fmla="*/ 0 w 1957"/>
              <a:gd name="T9" fmla="*/ 506 h 1666"/>
              <a:gd name="T10" fmla="*/ 0 w 1957"/>
              <a:gd name="T11" fmla="*/ 1577 h 1666"/>
              <a:gd name="T12" fmla="*/ 88 w 1957"/>
              <a:gd name="T13" fmla="*/ 1666 h 1666"/>
              <a:gd name="T14" fmla="*/ 1869 w 1957"/>
              <a:gd name="T15" fmla="*/ 1666 h 1666"/>
              <a:gd name="T16" fmla="*/ 1957 w 1957"/>
              <a:gd name="T17" fmla="*/ 1577 h 1666"/>
              <a:gd name="T18" fmla="*/ 1957 w 1957"/>
              <a:gd name="T19" fmla="*/ 506 h 1666"/>
              <a:gd name="T20" fmla="*/ 1931 w 1957"/>
              <a:gd name="T21" fmla="*/ 465 h 1666"/>
              <a:gd name="T22" fmla="*/ 1540 w 1957"/>
              <a:gd name="T23" fmla="*/ 1076 h 1666"/>
              <a:gd name="T24" fmla="*/ 416 w 1957"/>
              <a:gd name="T25" fmla="*/ 1076 h 1666"/>
              <a:gd name="T26" fmla="*/ 416 w 1957"/>
              <a:gd name="T27" fmla="*/ 918 h 1666"/>
              <a:gd name="T28" fmla="*/ 1540 w 1957"/>
              <a:gd name="T29" fmla="*/ 918 h 1666"/>
              <a:gd name="T30" fmla="*/ 1540 w 1957"/>
              <a:gd name="T31" fmla="*/ 1076 h 1666"/>
              <a:gd name="T32" fmla="*/ 416 w 1957"/>
              <a:gd name="T33" fmla="*/ 1168 h 1666"/>
              <a:gd name="T34" fmla="*/ 1540 w 1957"/>
              <a:gd name="T35" fmla="*/ 1168 h 1666"/>
              <a:gd name="T36" fmla="*/ 1540 w 1957"/>
              <a:gd name="T37" fmla="*/ 1326 h 1666"/>
              <a:gd name="T38" fmla="*/ 416 w 1957"/>
              <a:gd name="T39" fmla="*/ 1326 h 1666"/>
              <a:gd name="T40" fmla="*/ 416 w 1957"/>
              <a:gd name="T41" fmla="*/ 1168 h 1666"/>
              <a:gd name="T42" fmla="*/ 1540 w 1957"/>
              <a:gd name="T43" fmla="*/ 826 h 1666"/>
              <a:gd name="T44" fmla="*/ 416 w 1957"/>
              <a:gd name="T45" fmla="*/ 826 h 1666"/>
              <a:gd name="T46" fmla="*/ 416 w 1957"/>
              <a:gd name="T47" fmla="*/ 662 h 1666"/>
              <a:gd name="T48" fmla="*/ 1540 w 1957"/>
              <a:gd name="T49" fmla="*/ 662 h 1666"/>
              <a:gd name="T50" fmla="*/ 1540 w 1957"/>
              <a:gd name="T51" fmla="*/ 826 h 1666"/>
              <a:gd name="T52" fmla="*/ 416 w 1957"/>
              <a:gd name="T53" fmla="*/ 1418 h 1666"/>
              <a:gd name="T54" fmla="*/ 1540 w 1957"/>
              <a:gd name="T55" fmla="*/ 1418 h 1666"/>
              <a:gd name="T56" fmla="*/ 1540 w 1957"/>
              <a:gd name="T57" fmla="*/ 1574 h 1666"/>
              <a:gd name="T58" fmla="*/ 416 w 1957"/>
              <a:gd name="T59" fmla="*/ 1574 h 1666"/>
              <a:gd name="T60" fmla="*/ 416 w 1957"/>
              <a:gd name="T61" fmla="*/ 1418 h 1666"/>
              <a:gd name="T62" fmla="*/ 1865 w 1957"/>
              <a:gd name="T63" fmla="*/ 1574 h 1666"/>
              <a:gd name="T64" fmla="*/ 1632 w 1957"/>
              <a:gd name="T65" fmla="*/ 1574 h 1666"/>
              <a:gd name="T66" fmla="*/ 1632 w 1957"/>
              <a:gd name="T67" fmla="*/ 616 h 1666"/>
              <a:gd name="T68" fmla="*/ 1586 w 1957"/>
              <a:gd name="T69" fmla="*/ 570 h 1666"/>
              <a:gd name="T70" fmla="*/ 370 w 1957"/>
              <a:gd name="T71" fmla="*/ 570 h 1666"/>
              <a:gd name="T72" fmla="*/ 324 w 1957"/>
              <a:gd name="T73" fmla="*/ 616 h 1666"/>
              <a:gd name="T74" fmla="*/ 324 w 1957"/>
              <a:gd name="T75" fmla="*/ 1574 h 1666"/>
              <a:gd name="T76" fmla="*/ 92 w 1957"/>
              <a:gd name="T77" fmla="*/ 1574 h 1666"/>
              <a:gd name="T78" fmla="*/ 92 w 1957"/>
              <a:gd name="T79" fmla="*/ 535 h 1666"/>
              <a:gd name="T80" fmla="*/ 978 w 1957"/>
              <a:gd name="T81" fmla="*/ 99 h 1666"/>
              <a:gd name="T82" fmla="*/ 1865 w 1957"/>
              <a:gd name="T83" fmla="*/ 535 h 1666"/>
              <a:gd name="T84" fmla="*/ 1865 w 1957"/>
              <a:gd name="T85" fmla="*/ 1574 h 1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57" h="1666">
                <a:moveTo>
                  <a:pt x="1931" y="465"/>
                </a:moveTo>
                <a:cubicBezTo>
                  <a:pt x="999" y="6"/>
                  <a:pt x="999" y="6"/>
                  <a:pt x="999" y="6"/>
                </a:cubicBezTo>
                <a:cubicBezTo>
                  <a:pt x="986" y="0"/>
                  <a:pt x="971" y="0"/>
                  <a:pt x="958" y="6"/>
                </a:cubicBezTo>
                <a:cubicBezTo>
                  <a:pt x="26" y="465"/>
                  <a:pt x="26" y="465"/>
                  <a:pt x="26" y="465"/>
                </a:cubicBezTo>
                <a:cubicBezTo>
                  <a:pt x="10" y="473"/>
                  <a:pt x="0" y="489"/>
                  <a:pt x="0" y="506"/>
                </a:cubicBezTo>
                <a:cubicBezTo>
                  <a:pt x="0" y="1577"/>
                  <a:pt x="0" y="1577"/>
                  <a:pt x="0" y="1577"/>
                </a:cubicBezTo>
                <a:cubicBezTo>
                  <a:pt x="0" y="1626"/>
                  <a:pt x="40" y="1666"/>
                  <a:pt x="88" y="1666"/>
                </a:cubicBezTo>
                <a:cubicBezTo>
                  <a:pt x="1869" y="1666"/>
                  <a:pt x="1869" y="1666"/>
                  <a:pt x="1869" y="1666"/>
                </a:cubicBezTo>
                <a:cubicBezTo>
                  <a:pt x="1917" y="1666"/>
                  <a:pt x="1957" y="1626"/>
                  <a:pt x="1957" y="1577"/>
                </a:cubicBezTo>
                <a:cubicBezTo>
                  <a:pt x="1957" y="506"/>
                  <a:pt x="1957" y="506"/>
                  <a:pt x="1957" y="506"/>
                </a:cubicBezTo>
                <a:cubicBezTo>
                  <a:pt x="1957" y="489"/>
                  <a:pt x="1947" y="473"/>
                  <a:pt x="1931" y="465"/>
                </a:cubicBezTo>
                <a:close/>
                <a:moveTo>
                  <a:pt x="1540" y="1076"/>
                </a:moveTo>
                <a:cubicBezTo>
                  <a:pt x="416" y="1076"/>
                  <a:pt x="416" y="1076"/>
                  <a:pt x="416" y="1076"/>
                </a:cubicBezTo>
                <a:cubicBezTo>
                  <a:pt x="416" y="918"/>
                  <a:pt x="416" y="918"/>
                  <a:pt x="416" y="918"/>
                </a:cubicBezTo>
                <a:cubicBezTo>
                  <a:pt x="1540" y="918"/>
                  <a:pt x="1540" y="918"/>
                  <a:pt x="1540" y="918"/>
                </a:cubicBezTo>
                <a:lnTo>
                  <a:pt x="1540" y="1076"/>
                </a:lnTo>
                <a:close/>
                <a:moveTo>
                  <a:pt x="416" y="1168"/>
                </a:moveTo>
                <a:cubicBezTo>
                  <a:pt x="1540" y="1168"/>
                  <a:pt x="1540" y="1168"/>
                  <a:pt x="1540" y="1168"/>
                </a:cubicBezTo>
                <a:cubicBezTo>
                  <a:pt x="1540" y="1326"/>
                  <a:pt x="1540" y="1326"/>
                  <a:pt x="1540" y="1326"/>
                </a:cubicBezTo>
                <a:cubicBezTo>
                  <a:pt x="416" y="1326"/>
                  <a:pt x="416" y="1326"/>
                  <a:pt x="416" y="1326"/>
                </a:cubicBezTo>
                <a:cubicBezTo>
                  <a:pt x="416" y="1168"/>
                  <a:pt x="416" y="1168"/>
                  <a:pt x="416" y="1168"/>
                </a:cubicBezTo>
                <a:close/>
                <a:moveTo>
                  <a:pt x="1540" y="826"/>
                </a:moveTo>
                <a:cubicBezTo>
                  <a:pt x="416" y="826"/>
                  <a:pt x="416" y="826"/>
                  <a:pt x="416" y="826"/>
                </a:cubicBezTo>
                <a:cubicBezTo>
                  <a:pt x="416" y="662"/>
                  <a:pt x="416" y="662"/>
                  <a:pt x="416" y="662"/>
                </a:cubicBezTo>
                <a:cubicBezTo>
                  <a:pt x="1540" y="662"/>
                  <a:pt x="1540" y="662"/>
                  <a:pt x="1540" y="662"/>
                </a:cubicBezTo>
                <a:lnTo>
                  <a:pt x="1540" y="826"/>
                </a:lnTo>
                <a:close/>
                <a:moveTo>
                  <a:pt x="416" y="1418"/>
                </a:moveTo>
                <a:cubicBezTo>
                  <a:pt x="1540" y="1418"/>
                  <a:pt x="1540" y="1418"/>
                  <a:pt x="1540" y="1418"/>
                </a:cubicBezTo>
                <a:cubicBezTo>
                  <a:pt x="1540" y="1574"/>
                  <a:pt x="1540" y="1574"/>
                  <a:pt x="1540" y="1574"/>
                </a:cubicBezTo>
                <a:cubicBezTo>
                  <a:pt x="416" y="1574"/>
                  <a:pt x="416" y="1574"/>
                  <a:pt x="416" y="1574"/>
                </a:cubicBezTo>
                <a:cubicBezTo>
                  <a:pt x="416" y="1418"/>
                  <a:pt x="416" y="1418"/>
                  <a:pt x="416" y="1418"/>
                </a:cubicBezTo>
                <a:close/>
                <a:moveTo>
                  <a:pt x="1865" y="1574"/>
                </a:moveTo>
                <a:cubicBezTo>
                  <a:pt x="1632" y="1574"/>
                  <a:pt x="1632" y="1574"/>
                  <a:pt x="1632" y="1574"/>
                </a:cubicBezTo>
                <a:cubicBezTo>
                  <a:pt x="1632" y="616"/>
                  <a:pt x="1632" y="616"/>
                  <a:pt x="1632" y="616"/>
                </a:cubicBezTo>
                <a:cubicBezTo>
                  <a:pt x="1632" y="590"/>
                  <a:pt x="1612" y="570"/>
                  <a:pt x="1586" y="570"/>
                </a:cubicBezTo>
                <a:cubicBezTo>
                  <a:pt x="370" y="570"/>
                  <a:pt x="370" y="570"/>
                  <a:pt x="370" y="570"/>
                </a:cubicBezTo>
                <a:cubicBezTo>
                  <a:pt x="345" y="570"/>
                  <a:pt x="324" y="590"/>
                  <a:pt x="324" y="616"/>
                </a:cubicBezTo>
                <a:cubicBezTo>
                  <a:pt x="324" y="1574"/>
                  <a:pt x="324" y="1574"/>
                  <a:pt x="324" y="1574"/>
                </a:cubicBezTo>
                <a:cubicBezTo>
                  <a:pt x="92" y="1574"/>
                  <a:pt x="92" y="1574"/>
                  <a:pt x="92" y="1574"/>
                </a:cubicBezTo>
                <a:cubicBezTo>
                  <a:pt x="92" y="535"/>
                  <a:pt x="92" y="535"/>
                  <a:pt x="92" y="535"/>
                </a:cubicBezTo>
                <a:cubicBezTo>
                  <a:pt x="978" y="99"/>
                  <a:pt x="978" y="99"/>
                  <a:pt x="978" y="99"/>
                </a:cubicBezTo>
                <a:cubicBezTo>
                  <a:pt x="1865" y="535"/>
                  <a:pt x="1865" y="535"/>
                  <a:pt x="1865" y="535"/>
                </a:cubicBezTo>
                <a:lnTo>
                  <a:pt x="1865" y="1574"/>
                </a:lnTo>
                <a:close/>
              </a:path>
            </a:pathLst>
          </a:custGeom>
          <a:solidFill>
            <a:srgbClr val="E7612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3"/>
          <p:cNvSpPr>
            <a:spLocks noEditPoints="1"/>
          </p:cNvSpPr>
          <p:nvPr/>
        </p:nvSpPr>
        <p:spPr bwMode="auto">
          <a:xfrm>
            <a:off x="5543550" y="3743325"/>
            <a:ext cx="423960" cy="417513"/>
          </a:xfrm>
          <a:custGeom>
            <a:avLst/>
            <a:gdLst>
              <a:gd name="T0" fmla="*/ 1792 w 1920"/>
              <a:gd name="T1" fmla="*/ 608 h 1888"/>
              <a:gd name="T2" fmla="*/ 1760 w 1920"/>
              <a:gd name="T3" fmla="*/ 128 h 1888"/>
              <a:gd name="T4" fmla="*/ 1024 w 1920"/>
              <a:gd name="T5" fmla="*/ 160 h 1888"/>
              <a:gd name="T6" fmla="*/ 928 w 1920"/>
              <a:gd name="T7" fmla="*/ 160 h 1888"/>
              <a:gd name="T8" fmla="*/ 192 w 1920"/>
              <a:gd name="T9" fmla="*/ 128 h 1888"/>
              <a:gd name="T10" fmla="*/ 160 w 1920"/>
              <a:gd name="T11" fmla="*/ 608 h 1888"/>
              <a:gd name="T12" fmla="*/ 0 w 1920"/>
              <a:gd name="T13" fmla="*/ 0 h 1888"/>
              <a:gd name="T14" fmla="*/ 32 w 1920"/>
              <a:gd name="T15" fmla="*/ 1888 h 1888"/>
              <a:gd name="T16" fmla="*/ 1792 w 1920"/>
              <a:gd name="T17" fmla="*/ 1824 h 1888"/>
              <a:gd name="T18" fmla="*/ 1760 w 1920"/>
              <a:gd name="T19" fmla="*/ 1344 h 1888"/>
              <a:gd name="T20" fmla="*/ 1024 w 1920"/>
              <a:gd name="T21" fmla="*/ 1376 h 1888"/>
              <a:gd name="T22" fmla="*/ 928 w 1920"/>
              <a:gd name="T23" fmla="*/ 1376 h 1888"/>
              <a:gd name="T24" fmla="*/ 192 w 1920"/>
              <a:gd name="T25" fmla="*/ 1344 h 1888"/>
              <a:gd name="T26" fmla="*/ 160 w 1920"/>
              <a:gd name="T27" fmla="*/ 1824 h 1888"/>
              <a:gd name="T28" fmla="*/ 1920 w 1920"/>
              <a:gd name="T29" fmla="*/ 1280 h 1888"/>
              <a:gd name="T30" fmla="*/ 1792 w 1920"/>
              <a:gd name="T31" fmla="*/ 768 h 1888"/>
              <a:gd name="T32" fmla="*/ 1056 w 1920"/>
              <a:gd name="T33" fmla="*/ 736 h 1888"/>
              <a:gd name="T34" fmla="*/ 1024 w 1920"/>
              <a:gd name="T35" fmla="*/ 1216 h 1888"/>
              <a:gd name="T36" fmla="*/ 896 w 1920"/>
              <a:gd name="T37" fmla="*/ 736 h 1888"/>
              <a:gd name="T38" fmla="*/ 160 w 1920"/>
              <a:gd name="T39" fmla="*/ 768 h 1888"/>
              <a:gd name="T40" fmla="*/ 64 w 1920"/>
              <a:gd name="T41" fmla="*/ 1216 h 1888"/>
              <a:gd name="T42" fmla="*/ 1344 w 1920"/>
              <a:gd name="T43" fmla="*/ 192 h 1888"/>
              <a:gd name="T44" fmla="*/ 1344 w 1920"/>
              <a:gd name="T45" fmla="*/ 320 h 1888"/>
              <a:gd name="T46" fmla="*/ 1280 w 1920"/>
              <a:gd name="T47" fmla="*/ 192 h 1888"/>
              <a:gd name="T48" fmla="*/ 1312 w 1920"/>
              <a:gd name="T49" fmla="*/ 384 h 1888"/>
              <a:gd name="T50" fmla="*/ 1536 w 1920"/>
              <a:gd name="T51" fmla="*/ 352 h 1888"/>
              <a:gd name="T52" fmla="*/ 1728 w 1920"/>
              <a:gd name="T53" fmla="*/ 608 h 1888"/>
              <a:gd name="T54" fmla="*/ 480 w 1920"/>
              <a:gd name="T55" fmla="*/ 192 h 1888"/>
              <a:gd name="T56" fmla="*/ 480 w 1920"/>
              <a:gd name="T57" fmla="*/ 320 h 1888"/>
              <a:gd name="T58" fmla="*/ 416 w 1920"/>
              <a:gd name="T59" fmla="*/ 192 h 1888"/>
              <a:gd name="T60" fmla="*/ 448 w 1920"/>
              <a:gd name="T61" fmla="*/ 384 h 1888"/>
              <a:gd name="T62" fmla="*/ 672 w 1920"/>
              <a:gd name="T63" fmla="*/ 352 h 1888"/>
              <a:gd name="T64" fmla="*/ 864 w 1920"/>
              <a:gd name="T65" fmla="*/ 608 h 1888"/>
              <a:gd name="T66" fmla="*/ 1344 w 1920"/>
              <a:gd name="T67" fmla="*/ 1408 h 1888"/>
              <a:gd name="T68" fmla="*/ 1344 w 1920"/>
              <a:gd name="T69" fmla="*/ 1536 h 1888"/>
              <a:gd name="T70" fmla="*/ 1280 w 1920"/>
              <a:gd name="T71" fmla="*/ 1408 h 1888"/>
              <a:gd name="T72" fmla="*/ 1312 w 1920"/>
              <a:gd name="T73" fmla="*/ 1600 h 1888"/>
              <a:gd name="T74" fmla="*/ 1536 w 1920"/>
              <a:gd name="T75" fmla="*/ 1568 h 1888"/>
              <a:gd name="T76" fmla="*/ 1728 w 1920"/>
              <a:gd name="T77" fmla="*/ 1824 h 1888"/>
              <a:gd name="T78" fmla="*/ 480 w 1920"/>
              <a:gd name="T79" fmla="*/ 1408 h 1888"/>
              <a:gd name="T80" fmla="*/ 480 w 1920"/>
              <a:gd name="T81" fmla="*/ 1536 h 1888"/>
              <a:gd name="T82" fmla="*/ 416 w 1920"/>
              <a:gd name="T83" fmla="*/ 1408 h 1888"/>
              <a:gd name="T84" fmla="*/ 448 w 1920"/>
              <a:gd name="T85" fmla="*/ 1600 h 1888"/>
              <a:gd name="T86" fmla="*/ 672 w 1920"/>
              <a:gd name="T87" fmla="*/ 1568 h 1888"/>
              <a:gd name="T88" fmla="*/ 864 w 1920"/>
              <a:gd name="T89" fmla="*/ 1824 h 1888"/>
              <a:gd name="T90" fmla="*/ 1344 w 1920"/>
              <a:gd name="T91" fmla="*/ 832 h 1888"/>
              <a:gd name="T92" fmla="*/ 1344 w 1920"/>
              <a:gd name="T93" fmla="*/ 960 h 1888"/>
              <a:gd name="T94" fmla="*/ 1280 w 1920"/>
              <a:gd name="T95" fmla="*/ 800 h 1888"/>
              <a:gd name="T96" fmla="*/ 1312 w 1920"/>
              <a:gd name="T97" fmla="*/ 1024 h 1888"/>
              <a:gd name="T98" fmla="*/ 1536 w 1920"/>
              <a:gd name="T99" fmla="*/ 992 h 1888"/>
              <a:gd name="T100" fmla="*/ 1728 w 1920"/>
              <a:gd name="T101" fmla="*/ 1216 h 1888"/>
              <a:gd name="T102" fmla="*/ 480 w 1920"/>
              <a:gd name="T103" fmla="*/ 800 h 1888"/>
              <a:gd name="T104" fmla="*/ 480 w 1920"/>
              <a:gd name="T105" fmla="*/ 928 h 1888"/>
              <a:gd name="T106" fmla="*/ 416 w 1920"/>
              <a:gd name="T107" fmla="*/ 800 h 1888"/>
              <a:gd name="T108" fmla="*/ 448 w 1920"/>
              <a:gd name="T109" fmla="*/ 992 h 1888"/>
              <a:gd name="T110" fmla="*/ 672 w 1920"/>
              <a:gd name="T111" fmla="*/ 960 h 1888"/>
              <a:gd name="T112" fmla="*/ 864 w 1920"/>
              <a:gd name="T113" fmla="*/ 1216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0" h="1888">
                <a:moveTo>
                  <a:pt x="1920" y="672"/>
                </a:moveTo>
                <a:cubicBezTo>
                  <a:pt x="1920" y="608"/>
                  <a:pt x="1920" y="608"/>
                  <a:pt x="1920" y="608"/>
                </a:cubicBezTo>
                <a:cubicBezTo>
                  <a:pt x="1792" y="608"/>
                  <a:pt x="1792" y="608"/>
                  <a:pt x="1792" y="608"/>
                </a:cubicBezTo>
                <a:cubicBezTo>
                  <a:pt x="1792" y="160"/>
                  <a:pt x="1792" y="160"/>
                  <a:pt x="1792" y="160"/>
                </a:cubicBezTo>
                <a:cubicBezTo>
                  <a:pt x="1792" y="142"/>
                  <a:pt x="1778" y="128"/>
                  <a:pt x="1760" y="128"/>
                </a:cubicBezTo>
                <a:cubicBezTo>
                  <a:pt x="1760" y="128"/>
                  <a:pt x="1760" y="128"/>
                  <a:pt x="1760" y="128"/>
                </a:cubicBezTo>
                <a:cubicBezTo>
                  <a:pt x="1056" y="128"/>
                  <a:pt x="1056" y="128"/>
                  <a:pt x="1056" y="128"/>
                </a:cubicBezTo>
                <a:cubicBezTo>
                  <a:pt x="1038" y="128"/>
                  <a:pt x="1024" y="142"/>
                  <a:pt x="1024" y="160"/>
                </a:cubicBezTo>
                <a:cubicBezTo>
                  <a:pt x="1024" y="160"/>
                  <a:pt x="1024" y="160"/>
                  <a:pt x="1024" y="160"/>
                </a:cubicBezTo>
                <a:cubicBezTo>
                  <a:pt x="1024" y="608"/>
                  <a:pt x="1024" y="608"/>
                  <a:pt x="1024" y="608"/>
                </a:cubicBezTo>
                <a:cubicBezTo>
                  <a:pt x="928" y="608"/>
                  <a:pt x="928" y="608"/>
                  <a:pt x="928" y="608"/>
                </a:cubicBezTo>
                <a:cubicBezTo>
                  <a:pt x="928" y="160"/>
                  <a:pt x="928" y="160"/>
                  <a:pt x="928" y="160"/>
                </a:cubicBezTo>
                <a:cubicBezTo>
                  <a:pt x="928" y="142"/>
                  <a:pt x="914" y="128"/>
                  <a:pt x="896" y="128"/>
                </a:cubicBezTo>
                <a:cubicBezTo>
                  <a:pt x="896" y="128"/>
                  <a:pt x="896" y="128"/>
                  <a:pt x="896" y="128"/>
                </a:cubicBezTo>
                <a:cubicBezTo>
                  <a:pt x="192" y="128"/>
                  <a:pt x="192" y="128"/>
                  <a:pt x="192" y="128"/>
                </a:cubicBezTo>
                <a:cubicBezTo>
                  <a:pt x="174" y="128"/>
                  <a:pt x="160" y="142"/>
                  <a:pt x="160" y="160"/>
                </a:cubicBezTo>
                <a:cubicBezTo>
                  <a:pt x="160" y="160"/>
                  <a:pt x="160" y="160"/>
                  <a:pt x="160" y="160"/>
                </a:cubicBezTo>
                <a:cubicBezTo>
                  <a:pt x="160" y="608"/>
                  <a:pt x="160" y="608"/>
                  <a:pt x="160" y="608"/>
                </a:cubicBezTo>
                <a:cubicBezTo>
                  <a:pt x="64" y="608"/>
                  <a:pt x="64" y="608"/>
                  <a:pt x="64" y="608"/>
                </a:cubicBezTo>
                <a:cubicBezTo>
                  <a:pt x="64" y="0"/>
                  <a:pt x="64" y="0"/>
                  <a:pt x="64" y="0"/>
                </a:cubicBezTo>
                <a:cubicBezTo>
                  <a:pt x="0" y="0"/>
                  <a:pt x="0" y="0"/>
                  <a:pt x="0" y="0"/>
                </a:cubicBezTo>
                <a:cubicBezTo>
                  <a:pt x="0" y="1856"/>
                  <a:pt x="0" y="1856"/>
                  <a:pt x="0" y="1856"/>
                </a:cubicBezTo>
                <a:cubicBezTo>
                  <a:pt x="0" y="1874"/>
                  <a:pt x="14" y="1888"/>
                  <a:pt x="32" y="1888"/>
                </a:cubicBezTo>
                <a:cubicBezTo>
                  <a:pt x="32" y="1888"/>
                  <a:pt x="32" y="1888"/>
                  <a:pt x="32" y="1888"/>
                </a:cubicBezTo>
                <a:cubicBezTo>
                  <a:pt x="1920" y="1888"/>
                  <a:pt x="1920" y="1888"/>
                  <a:pt x="1920" y="1888"/>
                </a:cubicBezTo>
                <a:cubicBezTo>
                  <a:pt x="1920" y="1824"/>
                  <a:pt x="1920" y="1824"/>
                  <a:pt x="1920" y="1824"/>
                </a:cubicBezTo>
                <a:cubicBezTo>
                  <a:pt x="1792" y="1824"/>
                  <a:pt x="1792" y="1824"/>
                  <a:pt x="1792" y="1824"/>
                </a:cubicBezTo>
                <a:cubicBezTo>
                  <a:pt x="1792" y="1376"/>
                  <a:pt x="1792" y="1376"/>
                  <a:pt x="1792" y="1376"/>
                </a:cubicBezTo>
                <a:cubicBezTo>
                  <a:pt x="1792" y="1358"/>
                  <a:pt x="1778" y="1344"/>
                  <a:pt x="1760" y="1344"/>
                </a:cubicBezTo>
                <a:cubicBezTo>
                  <a:pt x="1760" y="1344"/>
                  <a:pt x="1760" y="1344"/>
                  <a:pt x="1760" y="1344"/>
                </a:cubicBezTo>
                <a:cubicBezTo>
                  <a:pt x="1056" y="1344"/>
                  <a:pt x="1056" y="1344"/>
                  <a:pt x="1056" y="1344"/>
                </a:cubicBezTo>
                <a:cubicBezTo>
                  <a:pt x="1038" y="1344"/>
                  <a:pt x="1024" y="1358"/>
                  <a:pt x="1024" y="1376"/>
                </a:cubicBezTo>
                <a:cubicBezTo>
                  <a:pt x="1024" y="1376"/>
                  <a:pt x="1024" y="1376"/>
                  <a:pt x="1024" y="1376"/>
                </a:cubicBezTo>
                <a:cubicBezTo>
                  <a:pt x="1024" y="1824"/>
                  <a:pt x="1024" y="1824"/>
                  <a:pt x="1024" y="1824"/>
                </a:cubicBezTo>
                <a:cubicBezTo>
                  <a:pt x="928" y="1824"/>
                  <a:pt x="928" y="1824"/>
                  <a:pt x="928" y="1824"/>
                </a:cubicBezTo>
                <a:cubicBezTo>
                  <a:pt x="928" y="1376"/>
                  <a:pt x="928" y="1376"/>
                  <a:pt x="928" y="1376"/>
                </a:cubicBezTo>
                <a:cubicBezTo>
                  <a:pt x="928" y="1358"/>
                  <a:pt x="914" y="1344"/>
                  <a:pt x="896" y="1344"/>
                </a:cubicBezTo>
                <a:cubicBezTo>
                  <a:pt x="896" y="1344"/>
                  <a:pt x="896" y="1344"/>
                  <a:pt x="896" y="1344"/>
                </a:cubicBezTo>
                <a:cubicBezTo>
                  <a:pt x="192" y="1344"/>
                  <a:pt x="192" y="1344"/>
                  <a:pt x="192" y="1344"/>
                </a:cubicBezTo>
                <a:cubicBezTo>
                  <a:pt x="174" y="1344"/>
                  <a:pt x="160" y="1358"/>
                  <a:pt x="160" y="1376"/>
                </a:cubicBezTo>
                <a:cubicBezTo>
                  <a:pt x="160" y="1376"/>
                  <a:pt x="160" y="1376"/>
                  <a:pt x="160" y="1376"/>
                </a:cubicBezTo>
                <a:cubicBezTo>
                  <a:pt x="160" y="1824"/>
                  <a:pt x="160" y="1824"/>
                  <a:pt x="160" y="1824"/>
                </a:cubicBezTo>
                <a:cubicBezTo>
                  <a:pt x="64" y="1824"/>
                  <a:pt x="64" y="1824"/>
                  <a:pt x="64" y="1824"/>
                </a:cubicBezTo>
                <a:cubicBezTo>
                  <a:pt x="64" y="1280"/>
                  <a:pt x="64" y="1280"/>
                  <a:pt x="64" y="1280"/>
                </a:cubicBezTo>
                <a:cubicBezTo>
                  <a:pt x="1920" y="1280"/>
                  <a:pt x="1920" y="1280"/>
                  <a:pt x="1920" y="1280"/>
                </a:cubicBezTo>
                <a:cubicBezTo>
                  <a:pt x="1920" y="1216"/>
                  <a:pt x="1920" y="1216"/>
                  <a:pt x="1920" y="1216"/>
                </a:cubicBezTo>
                <a:cubicBezTo>
                  <a:pt x="1792" y="1216"/>
                  <a:pt x="1792" y="1216"/>
                  <a:pt x="1792" y="1216"/>
                </a:cubicBezTo>
                <a:cubicBezTo>
                  <a:pt x="1792" y="768"/>
                  <a:pt x="1792" y="768"/>
                  <a:pt x="1792" y="768"/>
                </a:cubicBezTo>
                <a:cubicBezTo>
                  <a:pt x="1792" y="750"/>
                  <a:pt x="1778" y="736"/>
                  <a:pt x="1760" y="736"/>
                </a:cubicBezTo>
                <a:cubicBezTo>
                  <a:pt x="1760" y="736"/>
                  <a:pt x="1760" y="736"/>
                  <a:pt x="1760" y="736"/>
                </a:cubicBezTo>
                <a:cubicBezTo>
                  <a:pt x="1056" y="736"/>
                  <a:pt x="1056" y="736"/>
                  <a:pt x="1056" y="736"/>
                </a:cubicBezTo>
                <a:cubicBezTo>
                  <a:pt x="1038" y="736"/>
                  <a:pt x="1024" y="750"/>
                  <a:pt x="1024" y="768"/>
                </a:cubicBezTo>
                <a:cubicBezTo>
                  <a:pt x="1024" y="768"/>
                  <a:pt x="1024" y="768"/>
                  <a:pt x="1024" y="768"/>
                </a:cubicBezTo>
                <a:cubicBezTo>
                  <a:pt x="1024" y="1216"/>
                  <a:pt x="1024" y="1216"/>
                  <a:pt x="1024" y="1216"/>
                </a:cubicBezTo>
                <a:cubicBezTo>
                  <a:pt x="928" y="1216"/>
                  <a:pt x="928" y="1216"/>
                  <a:pt x="928" y="1216"/>
                </a:cubicBezTo>
                <a:cubicBezTo>
                  <a:pt x="928" y="768"/>
                  <a:pt x="928" y="768"/>
                  <a:pt x="928" y="768"/>
                </a:cubicBezTo>
                <a:cubicBezTo>
                  <a:pt x="928" y="750"/>
                  <a:pt x="914" y="736"/>
                  <a:pt x="896" y="736"/>
                </a:cubicBezTo>
                <a:cubicBezTo>
                  <a:pt x="896" y="736"/>
                  <a:pt x="896" y="736"/>
                  <a:pt x="896" y="736"/>
                </a:cubicBezTo>
                <a:cubicBezTo>
                  <a:pt x="192" y="736"/>
                  <a:pt x="192" y="736"/>
                  <a:pt x="192" y="736"/>
                </a:cubicBezTo>
                <a:cubicBezTo>
                  <a:pt x="174" y="736"/>
                  <a:pt x="160" y="750"/>
                  <a:pt x="160" y="768"/>
                </a:cubicBezTo>
                <a:cubicBezTo>
                  <a:pt x="160" y="768"/>
                  <a:pt x="160" y="768"/>
                  <a:pt x="160" y="768"/>
                </a:cubicBezTo>
                <a:cubicBezTo>
                  <a:pt x="160" y="1216"/>
                  <a:pt x="160" y="1216"/>
                  <a:pt x="160" y="1216"/>
                </a:cubicBezTo>
                <a:cubicBezTo>
                  <a:pt x="64" y="1216"/>
                  <a:pt x="64" y="1216"/>
                  <a:pt x="64" y="1216"/>
                </a:cubicBezTo>
                <a:cubicBezTo>
                  <a:pt x="64" y="672"/>
                  <a:pt x="64" y="672"/>
                  <a:pt x="64" y="672"/>
                </a:cubicBezTo>
                <a:lnTo>
                  <a:pt x="1920" y="672"/>
                </a:lnTo>
                <a:close/>
                <a:moveTo>
                  <a:pt x="1344" y="192"/>
                </a:moveTo>
                <a:cubicBezTo>
                  <a:pt x="1472" y="192"/>
                  <a:pt x="1472" y="192"/>
                  <a:pt x="1472" y="192"/>
                </a:cubicBezTo>
                <a:cubicBezTo>
                  <a:pt x="1472" y="320"/>
                  <a:pt x="1472" y="320"/>
                  <a:pt x="1472" y="320"/>
                </a:cubicBezTo>
                <a:cubicBezTo>
                  <a:pt x="1344" y="320"/>
                  <a:pt x="1344" y="320"/>
                  <a:pt x="1344" y="320"/>
                </a:cubicBezTo>
                <a:lnTo>
                  <a:pt x="1344" y="192"/>
                </a:lnTo>
                <a:close/>
                <a:moveTo>
                  <a:pt x="1088" y="192"/>
                </a:moveTo>
                <a:cubicBezTo>
                  <a:pt x="1280" y="192"/>
                  <a:pt x="1280" y="192"/>
                  <a:pt x="1280" y="192"/>
                </a:cubicBezTo>
                <a:cubicBezTo>
                  <a:pt x="1280" y="352"/>
                  <a:pt x="1280" y="352"/>
                  <a:pt x="1280" y="352"/>
                </a:cubicBezTo>
                <a:cubicBezTo>
                  <a:pt x="1280" y="370"/>
                  <a:pt x="1294" y="384"/>
                  <a:pt x="1312" y="384"/>
                </a:cubicBezTo>
                <a:cubicBezTo>
                  <a:pt x="1312" y="384"/>
                  <a:pt x="1312" y="384"/>
                  <a:pt x="1312" y="384"/>
                </a:cubicBezTo>
                <a:cubicBezTo>
                  <a:pt x="1504" y="384"/>
                  <a:pt x="1504" y="384"/>
                  <a:pt x="1504" y="384"/>
                </a:cubicBezTo>
                <a:cubicBezTo>
                  <a:pt x="1522" y="384"/>
                  <a:pt x="1536" y="370"/>
                  <a:pt x="1536" y="352"/>
                </a:cubicBezTo>
                <a:cubicBezTo>
                  <a:pt x="1536" y="352"/>
                  <a:pt x="1536" y="352"/>
                  <a:pt x="1536" y="352"/>
                </a:cubicBezTo>
                <a:cubicBezTo>
                  <a:pt x="1536" y="192"/>
                  <a:pt x="1536" y="192"/>
                  <a:pt x="1536" y="192"/>
                </a:cubicBezTo>
                <a:cubicBezTo>
                  <a:pt x="1728" y="192"/>
                  <a:pt x="1728" y="192"/>
                  <a:pt x="1728" y="192"/>
                </a:cubicBezTo>
                <a:cubicBezTo>
                  <a:pt x="1728" y="608"/>
                  <a:pt x="1728" y="608"/>
                  <a:pt x="1728" y="608"/>
                </a:cubicBezTo>
                <a:cubicBezTo>
                  <a:pt x="1088" y="608"/>
                  <a:pt x="1088" y="608"/>
                  <a:pt x="1088" y="608"/>
                </a:cubicBezTo>
                <a:lnTo>
                  <a:pt x="1088" y="192"/>
                </a:lnTo>
                <a:close/>
                <a:moveTo>
                  <a:pt x="480" y="192"/>
                </a:moveTo>
                <a:cubicBezTo>
                  <a:pt x="608" y="192"/>
                  <a:pt x="608" y="192"/>
                  <a:pt x="608" y="192"/>
                </a:cubicBezTo>
                <a:cubicBezTo>
                  <a:pt x="608" y="320"/>
                  <a:pt x="608" y="320"/>
                  <a:pt x="608" y="320"/>
                </a:cubicBezTo>
                <a:cubicBezTo>
                  <a:pt x="480" y="320"/>
                  <a:pt x="480" y="320"/>
                  <a:pt x="480" y="320"/>
                </a:cubicBezTo>
                <a:lnTo>
                  <a:pt x="480" y="192"/>
                </a:lnTo>
                <a:close/>
                <a:moveTo>
                  <a:pt x="224" y="192"/>
                </a:moveTo>
                <a:cubicBezTo>
                  <a:pt x="416" y="192"/>
                  <a:pt x="416" y="192"/>
                  <a:pt x="416" y="192"/>
                </a:cubicBezTo>
                <a:cubicBezTo>
                  <a:pt x="416" y="352"/>
                  <a:pt x="416" y="352"/>
                  <a:pt x="416" y="352"/>
                </a:cubicBezTo>
                <a:cubicBezTo>
                  <a:pt x="416" y="370"/>
                  <a:pt x="430" y="384"/>
                  <a:pt x="448" y="384"/>
                </a:cubicBezTo>
                <a:cubicBezTo>
                  <a:pt x="448" y="384"/>
                  <a:pt x="448" y="384"/>
                  <a:pt x="448" y="384"/>
                </a:cubicBezTo>
                <a:cubicBezTo>
                  <a:pt x="640" y="384"/>
                  <a:pt x="640" y="384"/>
                  <a:pt x="640" y="384"/>
                </a:cubicBezTo>
                <a:cubicBezTo>
                  <a:pt x="658" y="384"/>
                  <a:pt x="672" y="370"/>
                  <a:pt x="672" y="352"/>
                </a:cubicBezTo>
                <a:cubicBezTo>
                  <a:pt x="672" y="352"/>
                  <a:pt x="672" y="352"/>
                  <a:pt x="672" y="352"/>
                </a:cubicBezTo>
                <a:cubicBezTo>
                  <a:pt x="672" y="192"/>
                  <a:pt x="672" y="192"/>
                  <a:pt x="672" y="192"/>
                </a:cubicBezTo>
                <a:cubicBezTo>
                  <a:pt x="864" y="192"/>
                  <a:pt x="864" y="192"/>
                  <a:pt x="864" y="192"/>
                </a:cubicBezTo>
                <a:cubicBezTo>
                  <a:pt x="864" y="608"/>
                  <a:pt x="864" y="608"/>
                  <a:pt x="864" y="608"/>
                </a:cubicBezTo>
                <a:cubicBezTo>
                  <a:pt x="224" y="608"/>
                  <a:pt x="224" y="608"/>
                  <a:pt x="224" y="608"/>
                </a:cubicBezTo>
                <a:lnTo>
                  <a:pt x="224" y="192"/>
                </a:lnTo>
                <a:close/>
                <a:moveTo>
                  <a:pt x="1344" y="1408"/>
                </a:moveTo>
                <a:cubicBezTo>
                  <a:pt x="1472" y="1408"/>
                  <a:pt x="1472" y="1408"/>
                  <a:pt x="1472" y="1408"/>
                </a:cubicBezTo>
                <a:cubicBezTo>
                  <a:pt x="1472" y="1536"/>
                  <a:pt x="1472" y="1536"/>
                  <a:pt x="1472" y="1536"/>
                </a:cubicBezTo>
                <a:cubicBezTo>
                  <a:pt x="1344" y="1536"/>
                  <a:pt x="1344" y="1536"/>
                  <a:pt x="1344" y="1536"/>
                </a:cubicBezTo>
                <a:lnTo>
                  <a:pt x="1344" y="1408"/>
                </a:lnTo>
                <a:close/>
                <a:moveTo>
                  <a:pt x="1088" y="1408"/>
                </a:moveTo>
                <a:cubicBezTo>
                  <a:pt x="1280" y="1408"/>
                  <a:pt x="1280" y="1408"/>
                  <a:pt x="1280" y="1408"/>
                </a:cubicBezTo>
                <a:cubicBezTo>
                  <a:pt x="1280" y="1568"/>
                  <a:pt x="1280" y="1568"/>
                  <a:pt x="1280" y="1568"/>
                </a:cubicBezTo>
                <a:cubicBezTo>
                  <a:pt x="1280" y="1586"/>
                  <a:pt x="1294" y="1600"/>
                  <a:pt x="1312" y="1600"/>
                </a:cubicBezTo>
                <a:cubicBezTo>
                  <a:pt x="1312" y="1600"/>
                  <a:pt x="1312" y="1600"/>
                  <a:pt x="1312" y="1600"/>
                </a:cubicBezTo>
                <a:cubicBezTo>
                  <a:pt x="1504" y="1600"/>
                  <a:pt x="1504" y="1600"/>
                  <a:pt x="1504" y="1600"/>
                </a:cubicBezTo>
                <a:cubicBezTo>
                  <a:pt x="1522" y="1600"/>
                  <a:pt x="1536" y="1586"/>
                  <a:pt x="1536" y="1568"/>
                </a:cubicBezTo>
                <a:cubicBezTo>
                  <a:pt x="1536" y="1568"/>
                  <a:pt x="1536" y="1568"/>
                  <a:pt x="1536" y="1568"/>
                </a:cubicBezTo>
                <a:cubicBezTo>
                  <a:pt x="1536" y="1408"/>
                  <a:pt x="1536" y="1408"/>
                  <a:pt x="1536" y="1408"/>
                </a:cubicBezTo>
                <a:cubicBezTo>
                  <a:pt x="1728" y="1408"/>
                  <a:pt x="1728" y="1408"/>
                  <a:pt x="1728" y="1408"/>
                </a:cubicBezTo>
                <a:cubicBezTo>
                  <a:pt x="1728" y="1824"/>
                  <a:pt x="1728" y="1824"/>
                  <a:pt x="1728" y="1824"/>
                </a:cubicBezTo>
                <a:cubicBezTo>
                  <a:pt x="1088" y="1824"/>
                  <a:pt x="1088" y="1824"/>
                  <a:pt x="1088" y="1824"/>
                </a:cubicBezTo>
                <a:lnTo>
                  <a:pt x="1088" y="1408"/>
                </a:lnTo>
                <a:close/>
                <a:moveTo>
                  <a:pt x="480" y="1408"/>
                </a:moveTo>
                <a:cubicBezTo>
                  <a:pt x="608" y="1408"/>
                  <a:pt x="608" y="1408"/>
                  <a:pt x="608" y="1408"/>
                </a:cubicBezTo>
                <a:cubicBezTo>
                  <a:pt x="608" y="1536"/>
                  <a:pt x="608" y="1536"/>
                  <a:pt x="608" y="1536"/>
                </a:cubicBezTo>
                <a:cubicBezTo>
                  <a:pt x="480" y="1536"/>
                  <a:pt x="480" y="1536"/>
                  <a:pt x="480" y="1536"/>
                </a:cubicBezTo>
                <a:lnTo>
                  <a:pt x="480" y="1408"/>
                </a:lnTo>
                <a:close/>
                <a:moveTo>
                  <a:pt x="224" y="1408"/>
                </a:moveTo>
                <a:cubicBezTo>
                  <a:pt x="416" y="1408"/>
                  <a:pt x="416" y="1408"/>
                  <a:pt x="416" y="1408"/>
                </a:cubicBezTo>
                <a:cubicBezTo>
                  <a:pt x="416" y="1568"/>
                  <a:pt x="416" y="1568"/>
                  <a:pt x="416" y="1568"/>
                </a:cubicBezTo>
                <a:cubicBezTo>
                  <a:pt x="416" y="1586"/>
                  <a:pt x="430" y="1600"/>
                  <a:pt x="448" y="1600"/>
                </a:cubicBezTo>
                <a:cubicBezTo>
                  <a:pt x="448" y="1600"/>
                  <a:pt x="448" y="1600"/>
                  <a:pt x="448" y="1600"/>
                </a:cubicBezTo>
                <a:cubicBezTo>
                  <a:pt x="640" y="1600"/>
                  <a:pt x="640" y="1600"/>
                  <a:pt x="640" y="1600"/>
                </a:cubicBezTo>
                <a:cubicBezTo>
                  <a:pt x="658" y="1600"/>
                  <a:pt x="672" y="1586"/>
                  <a:pt x="672" y="1568"/>
                </a:cubicBezTo>
                <a:cubicBezTo>
                  <a:pt x="672" y="1568"/>
                  <a:pt x="672" y="1568"/>
                  <a:pt x="672" y="1568"/>
                </a:cubicBezTo>
                <a:cubicBezTo>
                  <a:pt x="672" y="1408"/>
                  <a:pt x="672" y="1408"/>
                  <a:pt x="672" y="1408"/>
                </a:cubicBezTo>
                <a:cubicBezTo>
                  <a:pt x="864" y="1408"/>
                  <a:pt x="864" y="1408"/>
                  <a:pt x="864" y="1408"/>
                </a:cubicBezTo>
                <a:cubicBezTo>
                  <a:pt x="864" y="1824"/>
                  <a:pt x="864" y="1824"/>
                  <a:pt x="864" y="1824"/>
                </a:cubicBezTo>
                <a:cubicBezTo>
                  <a:pt x="224" y="1824"/>
                  <a:pt x="224" y="1824"/>
                  <a:pt x="224" y="1824"/>
                </a:cubicBezTo>
                <a:lnTo>
                  <a:pt x="224" y="1408"/>
                </a:lnTo>
                <a:close/>
                <a:moveTo>
                  <a:pt x="1344" y="832"/>
                </a:moveTo>
                <a:cubicBezTo>
                  <a:pt x="1472" y="832"/>
                  <a:pt x="1472" y="832"/>
                  <a:pt x="1472" y="832"/>
                </a:cubicBezTo>
                <a:cubicBezTo>
                  <a:pt x="1472" y="960"/>
                  <a:pt x="1472" y="960"/>
                  <a:pt x="1472" y="960"/>
                </a:cubicBezTo>
                <a:cubicBezTo>
                  <a:pt x="1344" y="960"/>
                  <a:pt x="1344" y="960"/>
                  <a:pt x="1344" y="960"/>
                </a:cubicBezTo>
                <a:lnTo>
                  <a:pt x="1344" y="832"/>
                </a:lnTo>
                <a:close/>
                <a:moveTo>
                  <a:pt x="1088" y="800"/>
                </a:moveTo>
                <a:cubicBezTo>
                  <a:pt x="1280" y="800"/>
                  <a:pt x="1280" y="800"/>
                  <a:pt x="1280" y="800"/>
                </a:cubicBezTo>
                <a:cubicBezTo>
                  <a:pt x="1280" y="992"/>
                  <a:pt x="1280" y="992"/>
                  <a:pt x="1280" y="992"/>
                </a:cubicBezTo>
                <a:cubicBezTo>
                  <a:pt x="1280" y="1010"/>
                  <a:pt x="1294" y="1024"/>
                  <a:pt x="1312" y="1024"/>
                </a:cubicBezTo>
                <a:cubicBezTo>
                  <a:pt x="1312" y="1024"/>
                  <a:pt x="1312" y="1024"/>
                  <a:pt x="1312" y="1024"/>
                </a:cubicBezTo>
                <a:cubicBezTo>
                  <a:pt x="1504" y="1024"/>
                  <a:pt x="1504" y="1024"/>
                  <a:pt x="1504" y="1024"/>
                </a:cubicBezTo>
                <a:cubicBezTo>
                  <a:pt x="1522" y="1024"/>
                  <a:pt x="1536" y="1010"/>
                  <a:pt x="1536" y="992"/>
                </a:cubicBezTo>
                <a:cubicBezTo>
                  <a:pt x="1536" y="992"/>
                  <a:pt x="1536" y="992"/>
                  <a:pt x="1536" y="992"/>
                </a:cubicBezTo>
                <a:cubicBezTo>
                  <a:pt x="1536" y="800"/>
                  <a:pt x="1536" y="800"/>
                  <a:pt x="1536" y="800"/>
                </a:cubicBezTo>
                <a:cubicBezTo>
                  <a:pt x="1728" y="800"/>
                  <a:pt x="1728" y="800"/>
                  <a:pt x="1728" y="800"/>
                </a:cubicBezTo>
                <a:cubicBezTo>
                  <a:pt x="1728" y="1216"/>
                  <a:pt x="1728" y="1216"/>
                  <a:pt x="1728" y="1216"/>
                </a:cubicBezTo>
                <a:cubicBezTo>
                  <a:pt x="1088" y="1216"/>
                  <a:pt x="1088" y="1216"/>
                  <a:pt x="1088" y="1216"/>
                </a:cubicBezTo>
                <a:lnTo>
                  <a:pt x="1088" y="800"/>
                </a:lnTo>
                <a:close/>
                <a:moveTo>
                  <a:pt x="480" y="800"/>
                </a:moveTo>
                <a:cubicBezTo>
                  <a:pt x="608" y="800"/>
                  <a:pt x="608" y="800"/>
                  <a:pt x="608" y="800"/>
                </a:cubicBezTo>
                <a:cubicBezTo>
                  <a:pt x="608" y="928"/>
                  <a:pt x="608" y="928"/>
                  <a:pt x="608" y="928"/>
                </a:cubicBezTo>
                <a:cubicBezTo>
                  <a:pt x="480" y="928"/>
                  <a:pt x="480" y="928"/>
                  <a:pt x="480" y="928"/>
                </a:cubicBezTo>
                <a:lnTo>
                  <a:pt x="480" y="800"/>
                </a:lnTo>
                <a:close/>
                <a:moveTo>
                  <a:pt x="224" y="800"/>
                </a:moveTo>
                <a:cubicBezTo>
                  <a:pt x="416" y="800"/>
                  <a:pt x="416" y="800"/>
                  <a:pt x="416" y="800"/>
                </a:cubicBezTo>
                <a:cubicBezTo>
                  <a:pt x="416" y="960"/>
                  <a:pt x="416" y="960"/>
                  <a:pt x="416" y="960"/>
                </a:cubicBezTo>
                <a:cubicBezTo>
                  <a:pt x="416" y="978"/>
                  <a:pt x="430" y="992"/>
                  <a:pt x="448" y="992"/>
                </a:cubicBezTo>
                <a:cubicBezTo>
                  <a:pt x="448" y="992"/>
                  <a:pt x="448" y="992"/>
                  <a:pt x="448" y="992"/>
                </a:cubicBezTo>
                <a:cubicBezTo>
                  <a:pt x="640" y="992"/>
                  <a:pt x="640" y="992"/>
                  <a:pt x="640" y="992"/>
                </a:cubicBezTo>
                <a:cubicBezTo>
                  <a:pt x="658" y="992"/>
                  <a:pt x="672" y="978"/>
                  <a:pt x="672" y="960"/>
                </a:cubicBezTo>
                <a:cubicBezTo>
                  <a:pt x="672" y="960"/>
                  <a:pt x="672" y="960"/>
                  <a:pt x="672" y="960"/>
                </a:cubicBezTo>
                <a:cubicBezTo>
                  <a:pt x="672" y="800"/>
                  <a:pt x="672" y="800"/>
                  <a:pt x="672" y="800"/>
                </a:cubicBezTo>
                <a:cubicBezTo>
                  <a:pt x="864" y="800"/>
                  <a:pt x="864" y="800"/>
                  <a:pt x="864" y="800"/>
                </a:cubicBezTo>
                <a:cubicBezTo>
                  <a:pt x="864" y="1216"/>
                  <a:pt x="864" y="1216"/>
                  <a:pt x="864" y="1216"/>
                </a:cubicBezTo>
                <a:cubicBezTo>
                  <a:pt x="224" y="1216"/>
                  <a:pt x="224" y="1216"/>
                  <a:pt x="224" y="1216"/>
                </a:cubicBezTo>
                <a:lnTo>
                  <a:pt x="224" y="800"/>
                </a:lnTo>
                <a:close/>
              </a:path>
            </a:pathLst>
          </a:custGeom>
          <a:solidFill>
            <a:srgbClr val="E7612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1" name="Group 16"/>
          <p:cNvGrpSpPr>
            <a:grpSpLocks noChangeAspect="1"/>
          </p:cNvGrpSpPr>
          <p:nvPr/>
        </p:nvGrpSpPr>
        <p:grpSpPr bwMode="auto">
          <a:xfrm>
            <a:off x="8159750" y="3809996"/>
            <a:ext cx="498475" cy="438149"/>
            <a:chOff x="5140" y="2412"/>
            <a:chExt cx="314" cy="276"/>
          </a:xfrm>
          <a:solidFill>
            <a:srgbClr val="E76121"/>
          </a:solidFill>
        </p:grpSpPr>
        <p:sp>
          <p:nvSpPr>
            <p:cNvPr id="33" name="Freeform 17"/>
            <p:cNvSpPr>
              <a:spLocks/>
            </p:cNvSpPr>
            <p:nvPr/>
          </p:nvSpPr>
          <p:spPr bwMode="auto">
            <a:xfrm>
              <a:off x="5311" y="2616"/>
              <a:ext cx="27" cy="9"/>
            </a:xfrm>
            <a:custGeom>
              <a:avLst/>
              <a:gdLst>
                <a:gd name="T0" fmla="*/ 142 w 172"/>
                <a:gd name="T1" fmla="*/ 0 h 60"/>
                <a:gd name="T2" fmla="*/ 30 w 172"/>
                <a:gd name="T3" fmla="*/ 0 h 60"/>
                <a:gd name="T4" fmla="*/ 0 w 172"/>
                <a:gd name="T5" fmla="*/ 30 h 60"/>
                <a:gd name="T6" fmla="*/ 30 w 172"/>
                <a:gd name="T7" fmla="*/ 60 h 60"/>
                <a:gd name="T8" fmla="*/ 142 w 172"/>
                <a:gd name="T9" fmla="*/ 60 h 60"/>
                <a:gd name="T10" fmla="*/ 172 w 172"/>
                <a:gd name="T11" fmla="*/ 30 h 60"/>
                <a:gd name="T12" fmla="*/ 142 w 172"/>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72" h="60">
                  <a:moveTo>
                    <a:pt x="142" y="0"/>
                  </a:moveTo>
                  <a:cubicBezTo>
                    <a:pt x="30" y="0"/>
                    <a:pt x="30" y="0"/>
                    <a:pt x="30" y="0"/>
                  </a:cubicBezTo>
                  <a:cubicBezTo>
                    <a:pt x="13" y="0"/>
                    <a:pt x="0" y="13"/>
                    <a:pt x="0" y="30"/>
                  </a:cubicBezTo>
                  <a:cubicBezTo>
                    <a:pt x="0" y="46"/>
                    <a:pt x="13" y="60"/>
                    <a:pt x="30" y="60"/>
                  </a:cubicBezTo>
                  <a:cubicBezTo>
                    <a:pt x="142" y="60"/>
                    <a:pt x="142" y="60"/>
                    <a:pt x="142" y="60"/>
                  </a:cubicBezTo>
                  <a:cubicBezTo>
                    <a:pt x="159" y="60"/>
                    <a:pt x="172" y="46"/>
                    <a:pt x="172" y="30"/>
                  </a:cubicBezTo>
                  <a:cubicBezTo>
                    <a:pt x="172" y="13"/>
                    <a:pt x="159" y="0"/>
                    <a:pt x="1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8"/>
            <p:cNvSpPr>
              <a:spLocks noEditPoints="1"/>
            </p:cNvSpPr>
            <p:nvPr/>
          </p:nvSpPr>
          <p:spPr bwMode="auto">
            <a:xfrm>
              <a:off x="5275" y="2412"/>
              <a:ext cx="179" cy="276"/>
            </a:xfrm>
            <a:custGeom>
              <a:avLst/>
              <a:gdLst>
                <a:gd name="T0" fmla="*/ 795 w 1172"/>
                <a:gd name="T1" fmla="*/ 857 h 1798"/>
                <a:gd name="T2" fmla="*/ 855 w 1172"/>
                <a:gd name="T3" fmla="*/ 628 h 1798"/>
                <a:gd name="T4" fmla="*/ 944 w 1172"/>
                <a:gd name="T5" fmla="*/ 516 h 1798"/>
                <a:gd name="T6" fmla="*/ 548 w 1172"/>
                <a:gd name="T7" fmla="*/ 7 h 1798"/>
                <a:gd name="T8" fmla="*/ 183 w 1172"/>
                <a:gd name="T9" fmla="*/ 262 h 1798"/>
                <a:gd name="T10" fmla="*/ 155 w 1172"/>
                <a:gd name="T11" fmla="*/ 538 h 1798"/>
                <a:gd name="T12" fmla="*/ 323 w 1172"/>
                <a:gd name="T13" fmla="*/ 782 h 1798"/>
                <a:gd name="T14" fmla="*/ 221 w 1172"/>
                <a:gd name="T15" fmla="*/ 941 h 1798"/>
                <a:gd name="T16" fmla="*/ 9 w 1172"/>
                <a:gd name="T17" fmla="*/ 1066 h 1798"/>
                <a:gd name="T18" fmla="*/ 79 w 1172"/>
                <a:gd name="T19" fmla="*/ 1060 h 1798"/>
                <a:gd name="T20" fmla="*/ 409 w 1172"/>
                <a:gd name="T21" fmla="*/ 1213 h 1798"/>
                <a:gd name="T22" fmla="*/ 435 w 1172"/>
                <a:gd name="T23" fmla="*/ 1766 h 1798"/>
                <a:gd name="T24" fmla="*/ 495 w 1172"/>
                <a:gd name="T25" fmla="*/ 1769 h 1798"/>
                <a:gd name="T26" fmla="*/ 604 w 1172"/>
                <a:gd name="T27" fmla="*/ 1769 h 1798"/>
                <a:gd name="T28" fmla="*/ 664 w 1172"/>
                <a:gd name="T29" fmla="*/ 1766 h 1798"/>
                <a:gd name="T30" fmla="*/ 690 w 1172"/>
                <a:gd name="T31" fmla="*/ 1213 h 1798"/>
                <a:gd name="T32" fmla="*/ 1020 w 1172"/>
                <a:gd name="T33" fmla="*/ 1060 h 1798"/>
                <a:gd name="T34" fmla="*/ 913 w 1172"/>
                <a:gd name="T35" fmla="*/ 1341 h 1798"/>
                <a:gd name="T36" fmla="*/ 973 w 1172"/>
                <a:gd name="T37" fmla="*/ 1768 h 1798"/>
                <a:gd name="T38" fmla="*/ 1104 w 1172"/>
                <a:gd name="T39" fmla="*/ 1152 h 1798"/>
                <a:gd name="T40" fmla="*/ 1114 w 1172"/>
                <a:gd name="T41" fmla="*/ 1798 h 1798"/>
                <a:gd name="T42" fmla="*/ 1169 w 1172"/>
                <a:gd name="T43" fmla="*/ 1197 h 1798"/>
                <a:gd name="T44" fmla="*/ 243 w 1172"/>
                <a:gd name="T45" fmla="*/ 568 h 1798"/>
                <a:gd name="T46" fmla="*/ 215 w 1172"/>
                <a:gd name="T47" fmla="*/ 516 h 1798"/>
                <a:gd name="T48" fmla="*/ 283 w 1172"/>
                <a:gd name="T49" fmla="*/ 513 h 1798"/>
                <a:gd name="T50" fmla="*/ 362 w 1172"/>
                <a:gd name="T51" fmla="*/ 417 h 1798"/>
                <a:gd name="T52" fmla="*/ 264 w 1172"/>
                <a:gd name="T53" fmla="*/ 431 h 1798"/>
                <a:gd name="T54" fmla="*/ 330 w 1172"/>
                <a:gd name="T55" fmla="*/ 151 h 1798"/>
                <a:gd name="T56" fmla="*/ 809 w 1172"/>
                <a:gd name="T57" fmla="*/ 152 h 1798"/>
                <a:gd name="T58" fmla="*/ 808 w 1172"/>
                <a:gd name="T59" fmla="*/ 362 h 1798"/>
                <a:gd name="T60" fmla="*/ 334 w 1172"/>
                <a:gd name="T61" fmla="*/ 266 h 1798"/>
                <a:gd name="T62" fmla="*/ 784 w 1172"/>
                <a:gd name="T63" fmla="*/ 460 h 1798"/>
                <a:gd name="T64" fmla="*/ 884 w 1172"/>
                <a:gd name="T65" fmla="*/ 516 h 1798"/>
                <a:gd name="T66" fmla="*/ 857 w 1172"/>
                <a:gd name="T67" fmla="*/ 568 h 1798"/>
                <a:gd name="T68" fmla="*/ 303 w 1172"/>
                <a:gd name="T69" fmla="*/ 615 h 1798"/>
                <a:gd name="T70" fmla="*/ 396 w 1172"/>
                <a:gd name="T71" fmla="*/ 1142 h 1798"/>
                <a:gd name="T72" fmla="*/ 506 w 1172"/>
                <a:gd name="T73" fmla="*/ 1076 h 1798"/>
                <a:gd name="T74" fmla="*/ 523 w 1172"/>
                <a:gd name="T75" fmla="*/ 1144 h 1798"/>
                <a:gd name="T76" fmla="*/ 578 w 1172"/>
                <a:gd name="T77" fmla="*/ 1185 h 1798"/>
                <a:gd name="T78" fmla="*/ 383 w 1172"/>
                <a:gd name="T79" fmla="*/ 889 h 1798"/>
                <a:gd name="T80" fmla="*/ 716 w 1172"/>
                <a:gd name="T81" fmla="*/ 832 h 1798"/>
                <a:gd name="T82" fmla="*/ 703 w 1172"/>
                <a:gd name="T83" fmla="*/ 1142 h 1798"/>
                <a:gd name="T84" fmla="*/ 593 w 1172"/>
                <a:gd name="T85" fmla="*/ 1076 h 1798"/>
                <a:gd name="T86" fmla="*/ 703 w 1172"/>
                <a:gd name="T87" fmla="*/ 1142 h 1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2" h="1798">
                  <a:moveTo>
                    <a:pt x="1042" y="1004"/>
                  </a:moveTo>
                  <a:cubicBezTo>
                    <a:pt x="879" y="941"/>
                    <a:pt x="879" y="941"/>
                    <a:pt x="879" y="941"/>
                  </a:cubicBezTo>
                  <a:cubicBezTo>
                    <a:pt x="795" y="857"/>
                    <a:pt x="795" y="857"/>
                    <a:pt x="795" y="857"/>
                  </a:cubicBezTo>
                  <a:cubicBezTo>
                    <a:pt x="790" y="852"/>
                    <a:pt x="783" y="849"/>
                    <a:pt x="776" y="849"/>
                  </a:cubicBezTo>
                  <a:cubicBezTo>
                    <a:pt x="776" y="782"/>
                    <a:pt x="776" y="782"/>
                    <a:pt x="776" y="782"/>
                  </a:cubicBezTo>
                  <a:cubicBezTo>
                    <a:pt x="815" y="740"/>
                    <a:pt x="843" y="687"/>
                    <a:pt x="855" y="628"/>
                  </a:cubicBezTo>
                  <a:cubicBezTo>
                    <a:pt x="862" y="628"/>
                    <a:pt x="869" y="627"/>
                    <a:pt x="876" y="626"/>
                  </a:cubicBezTo>
                  <a:cubicBezTo>
                    <a:pt x="915" y="618"/>
                    <a:pt x="944" y="581"/>
                    <a:pt x="944" y="538"/>
                  </a:cubicBezTo>
                  <a:cubicBezTo>
                    <a:pt x="944" y="516"/>
                    <a:pt x="944" y="516"/>
                    <a:pt x="944" y="516"/>
                  </a:cubicBezTo>
                  <a:cubicBezTo>
                    <a:pt x="944" y="491"/>
                    <a:pt x="934" y="469"/>
                    <a:pt x="918" y="452"/>
                  </a:cubicBezTo>
                  <a:cubicBezTo>
                    <a:pt x="945" y="308"/>
                    <a:pt x="923" y="191"/>
                    <a:pt x="855" y="112"/>
                  </a:cubicBezTo>
                  <a:cubicBezTo>
                    <a:pt x="789" y="36"/>
                    <a:pt x="683" y="0"/>
                    <a:pt x="548" y="7"/>
                  </a:cubicBezTo>
                  <a:cubicBezTo>
                    <a:pt x="423" y="14"/>
                    <a:pt x="343" y="71"/>
                    <a:pt x="318" y="92"/>
                  </a:cubicBezTo>
                  <a:cubicBezTo>
                    <a:pt x="304" y="94"/>
                    <a:pt x="280" y="99"/>
                    <a:pt x="256" y="113"/>
                  </a:cubicBezTo>
                  <a:cubicBezTo>
                    <a:pt x="222" y="133"/>
                    <a:pt x="183" y="175"/>
                    <a:pt x="183" y="262"/>
                  </a:cubicBezTo>
                  <a:cubicBezTo>
                    <a:pt x="183" y="337"/>
                    <a:pt x="195" y="400"/>
                    <a:pt x="204" y="436"/>
                  </a:cubicBezTo>
                  <a:cubicBezTo>
                    <a:pt x="174" y="450"/>
                    <a:pt x="155" y="481"/>
                    <a:pt x="155" y="516"/>
                  </a:cubicBezTo>
                  <a:cubicBezTo>
                    <a:pt x="155" y="538"/>
                    <a:pt x="155" y="538"/>
                    <a:pt x="155" y="538"/>
                  </a:cubicBezTo>
                  <a:cubicBezTo>
                    <a:pt x="155" y="581"/>
                    <a:pt x="184" y="618"/>
                    <a:pt x="224" y="626"/>
                  </a:cubicBezTo>
                  <a:cubicBezTo>
                    <a:pt x="231" y="627"/>
                    <a:pt x="238" y="628"/>
                    <a:pt x="245" y="628"/>
                  </a:cubicBezTo>
                  <a:cubicBezTo>
                    <a:pt x="256" y="687"/>
                    <a:pt x="284" y="740"/>
                    <a:pt x="323" y="782"/>
                  </a:cubicBezTo>
                  <a:cubicBezTo>
                    <a:pt x="323" y="849"/>
                    <a:pt x="323" y="849"/>
                    <a:pt x="323" y="849"/>
                  </a:cubicBezTo>
                  <a:cubicBezTo>
                    <a:pt x="316" y="849"/>
                    <a:pt x="309" y="852"/>
                    <a:pt x="304" y="857"/>
                  </a:cubicBezTo>
                  <a:cubicBezTo>
                    <a:pt x="221" y="941"/>
                    <a:pt x="221" y="941"/>
                    <a:pt x="221" y="941"/>
                  </a:cubicBezTo>
                  <a:cubicBezTo>
                    <a:pt x="57" y="1004"/>
                    <a:pt x="57" y="1004"/>
                    <a:pt x="57" y="1004"/>
                  </a:cubicBezTo>
                  <a:cubicBezTo>
                    <a:pt x="43" y="1009"/>
                    <a:pt x="30" y="1016"/>
                    <a:pt x="17" y="1025"/>
                  </a:cubicBezTo>
                  <a:cubicBezTo>
                    <a:pt x="3" y="1034"/>
                    <a:pt x="0" y="1053"/>
                    <a:pt x="9" y="1066"/>
                  </a:cubicBezTo>
                  <a:cubicBezTo>
                    <a:pt x="15" y="1075"/>
                    <a:pt x="24" y="1079"/>
                    <a:pt x="34" y="1079"/>
                  </a:cubicBezTo>
                  <a:cubicBezTo>
                    <a:pt x="40" y="1079"/>
                    <a:pt x="46" y="1078"/>
                    <a:pt x="51" y="1074"/>
                  </a:cubicBezTo>
                  <a:cubicBezTo>
                    <a:pt x="59" y="1068"/>
                    <a:pt x="69" y="1063"/>
                    <a:pt x="79" y="1060"/>
                  </a:cubicBezTo>
                  <a:cubicBezTo>
                    <a:pt x="230" y="1001"/>
                    <a:pt x="230" y="1001"/>
                    <a:pt x="230" y="1001"/>
                  </a:cubicBezTo>
                  <a:cubicBezTo>
                    <a:pt x="346" y="1175"/>
                    <a:pt x="346" y="1175"/>
                    <a:pt x="346" y="1175"/>
                  </a:cubicBezTo>
                  <a:cubicBezTo>
                    <a:pt x="361" y="1197"/>
                    <a:pt x="384" y="1210"/>
                    <a:pt x="409" y="1213"/>
                  </a:cubicBezTo>
                  <a:cubicBezTo>
                    <a:pt x="412" y="1213"/>
                    <a:pt x="415" y="1213"/>
                    <a:pt x="418" y="1213"/>
                  </a:cubicBezTo>
                  <a:cubicBezTo>
                    <a:pt x="433" y="1213"/>
                    <a:pt x="447" y="1209"/>
                    <a:pt x="460" y="1202"/>
                  </a:cubicBezTo>
                  <a:cubicBezTo>
                    <a:pt x="435" y="1766"/>
                    <a:pt x="435" y="1766"/>
                    <a:pt x="435" y="1766"/>
                  </a:cubicBezTo>
                  <a:cubicBezTo>
                    <a:pt x="435" y="1783"/>
                    <a:pt x="448" y="1797"/>
                    <a:pt x="464" y="1798"/>
                  </a:cubicBezTo>
                  <a:cubicBezTo>
                    <a:pt x="465" y="1798"/>
                    <a:pt x="465" y="1798"/>
                    <a:pt x="465" y="1798"/>
                  </a:cubicBezTo>
                  <a:cubicBezTo>
                    <a:pt x="481" y="1798"/>
                    <a:pt x="495" y="1785"/>
                    <a:pt x="495" y="1769"/>
                  </a:cubicBezTo>
                  <a:cubicBezTo>
                    <a:pt x="518" y="1245"/>
                    <a:pt x="518" y="1245"/>
                    <a:pt x="518" y="1245"/>
                  </a:cubicBezTo>
                  <a:cubicBezTo>
                    <a:pt x="581" y="1245"/>
                    <a:pt x="581" y="1245"/>
                    <a:pt x="581" y="1245"/>
                  </a:cubicBezTo>
                  <a:cubicBezTo>
                    <a:pt x="604" y="1769"/>
                    <a:pt x="604" y="1769"/>
                    <a:pt x="604" y="1769"/>
                  </a:cubicBezTo>
                  <a:cubicBezTo>
                    <a:pt x="605" y="1785"/>
                    <a:pt x="618" y="1798"/>
                    <a:pt x="634" y="1798"/>
                  </a:cubicBezTo>
                  <a:cubicBezTo>
                    <a:pt x="634" y="1798"/>
                    <a:pt x="635" y="1798"/>
                    <a:pt x="635" y="1798"/>
                  </a:cubicBezTo>
                  <a:cubicBezTo>
                    <a:pt x="652" y="1797"/>
                    <a:pt x="664" y="1783"/>
                    <a:pt x="664" y="1766"/>
                  </a:cubicBezTo>
                  <a:cubicBezTo>
                    <a:pt x="639" y="1202"/>
                    <a:pt x="639" y="1202"/>
                    <a:pt x="639" y="1202"/>
                  </a:cubicBezTo>
                  <a:cubicBezTo>
                    <a:pt x="652" y="1209"/>
                    <a:pt x="666" y="1213"/>
                    <a:pt x="681" y="1213"/>
                  </a:cubicBezTo>
                  <a:cubicBezTo>
                    <a:pt x="684" y="1213"/>
                    <a:pt x="687" y="1213"/>
                    <a:pt x="690" y="1213"/>
                  </a:cubicBezTo>
                  <a:cubicBezTo>
                    <a:pt x="715" y="1210"/>
                    <a:pt x="738" y="1197"/>
                    <a:pt x="753" y="1175"/>
                  </a:cubicBezTo>
                  <a:cubicBezTo>
                    <a:pt x="869" y="1001"/>
                    <a:pt x="869" y="1001"/>
                    <a:pt x="869" y="1001"/>
                  </a:cubicBezTo>
                  <a:cubicBezTo>
                    <a:pt x="1020" y="1060"/>
                    <a:pt x="1020" y="1060"/>
                    <a:pt x="1020" y="1060"/>
                  </a:cubicBezTo>
                  <a:cubicBezTo>
                    <a:pt x="1042" y="1068"/>
                    <a:pt x="1060" y="1081"/>
                    <a:pt x="1074" y="1097"/>
                  </a:cubicBezTo>
                  <a:cubicBezTo>
                    <a:pt x="971" y="1201"/>
                    <a:pt x="971" y="1201"/>
                    <a:pt x="971" y="1201"/>
                  </a:cubicBezTo>
                  <a:cubicBezTo>
                    <a:pt x="933" y="1238"/>
                    <a:pt x="913" y="1288"/>
                    <a:pt x="913" y="1341"/>
                  </a:cubicBezTo>
                  <a:cubicBezTo>
                    <a:pt x="913" y="1768"/>
                    <a:pt x="913" y="1768"/>
                    <a:pt x="913" y="1768"/>
                  </a:cubicBezTo>
                  <a:cubicBezTo>
                    <a:pt x="913" y="1784"/>
                    <a:pt x="926" y="1798"/>
                    <a:pt x="943" y="1798"/>
                  </a:cubicBezTo>
                  <a:cubicBezTo>
                    <a:pt x="959" y="1798"/>
                    <a:pt x="973" y="1784"/>
                    <a:pt x="973" y="1768"/>
                  </a:cubicBezTo>
                  <a:cubicBezTo>
                    <a:pt x="973" y="1341"/>
                    <a:pt x="973" y="1341"/>
                    <a:pt x="973" y="1341"/>
                  </a:cubicBezTo>
                  <a:cubicBezTo>
                    <a:pt x="973" y="1304"/>
                    <a:pt x="987" y="1269"/>
                    <a:pt x="1013" y="1243"/>
                  </a:cubicBezTo>
                  <a:cubicBezTo>
                    <a:pt x="1104" y="1152"/>
                    <a:pt x="1104" y="1152"/>
                    <a:pt x="1104" y="1152"/>
                  </a:cubicBezTo>
                  <a:cubicBezTo>
                    <a:pt x="1108" y="1166"/>
                    <a:pt x="1109" y="1180"/>
                    <a:pt x="1109" y="1194"/>
                  </a:cubicBezTo>
                  <a:cubicBezTo>
                    <a:pt x="1086" y="1767"/>
                    <a:pt x="1086" y="1767"/>
                    <a:pt x="1086" y="1767"/>
                  </a:cubicBezTo>
                  <a:cubicBezTo>
                    <a:pt x="1085" y="1783"/>
                    <a:pt x="1098" y="1797"/>
                    <a:pt x="1114" y="1798"/>
                  </a:cubicBezTo>
                  <a:cubicBezTo>
                    <a:pt x="1115" y="1798"/>
                    <a:pt x="1115" y="1798"/>
                    <a:pt x="1116" y="1798"/>
                  </a:cubicBezTo>
                  <a:cubicBezTo>
                    <a:pt x="1132" y="1798"/>
                    <a:pt x="1145" y="1785"/>
                    <a:pt x="1146" y="1769"/>
                  </a:cubicBezTo>
                  <a:cubicBezTo>
                    <a:pt x="1169" y="1197"/>
                    <a:pt x="1169" y="1197"/>
                    <a:pt x="1169" y="1197"/>
                  </a:cubicBezTo>
                  <a:cubicBezTo>
                    <a:pt x="1172" y="1112"/>
                    <a:pt x="1121" y="1034"/>
                    <a:pt x="1042" y="1004"/>
                  </a:cubicBezTo>
                  <a:close/>
                  <a:moveTo>
                    <a:pt x="303" y="615"/>
                  </a:moveTo>
                  <a:cubicBezTo>
                    <a:pt x="298" y="587"/>
                    <a:pt x="271" y="566"/>
                    <a:pt x="243" y="568"/>
                  </a:cubicBezTo>
                  <a:cubicBezTo>
                    <a:pt x="240" y="568"/>
                    <a:pt x="238" y="568"/>
                    <a:pt x="236" y="567"/>
                  </a:cubicBezTo>
                  <a:cubicBezTo>
                    <a:pt x="224" y="565"/>
                    <a:pt x="215" y="552"/>
                    <a:pt x="215" y="538"/>
                  </a:cubicBezTo>
                  <a:cubicBezTo>
                    <a:pt x="215" y="516"/>
                    <a:pt x="215" y="516"/>
                    <a:pt x="215" y="516"/>
                  </a:cubicBezTo>
                  <a:cubicBezTo>
                    <a:pt x="215" y="503"/>
                    <a:pt x="224" y="490"/>
                    <a:pt x="236" y="488"/>
                  </a:cubicBezTo>
                  <a:cubicBezTo>
                    <a:pt x="246" y="486"/>
                    <a:pt x="255" y="490"/>
                    <a:pt x="262" y="498"/>
                  </a:cubicBezTo>
                  <a:cubicBezTo>
                    <a:pt x="267" y="505"/>
                    <a:pt x="274" y="510"/>
                    <a:pt x="283" y="513"/>
                  </a:cubicBezTo>
                  <a:cubicBezTo>
                    <a:pt x="295" y="516"/>
                    <a:pt x="309" y="514"/>
                    <a:pt x="319" y="507"/>
                  </a:cubicBezTo>
                  <a:cubicBezTo>
                    <a:pt x="338" y="494"/>
                    <a:pt x="354" y="477"/>
                    <a:pt x="368" y="459"/>
                  </a:cubicBezTo>
                  <a:cubicBezTo>
                    <a:pt x="378" y="445"/>
                    <a:pt x="375" y="427"/>
                    <a:pt x="362" y="417"/>
                  </a:cubicBezTo>
                  <a:cubicBezTo>
                    <a:pt x="349" y="407"/>
                    <a:pt x="330" y="410"/>
                    <a:pt x="320" y="423"/>
                  </a:cubicBezTo>
                  <a:cubicBezTo>
                    <a:pt x="313" y="432"/>
                    <a:pt x="305" y="441"/>
                    <a:pt x="297" y="448"/>
                  </a:cubicBezTo>
                  <a:cubicBezTo>
                    <a:pt x="287" y="440"/>
                    <a:pt x="276" y="434"/>
                    <a:pt x="264" y="431"/>
                  </a:cubicBezTo>
                  <a:cubicBezTo>
                    <a:pt x="257" y="401"/>
                    <a:pt x="243" y="338"/>
                    <a:pt x="243" y="262"/>
                  </a:cubicBezTo>
                  <a:cubicBezTo>
                    <a:pt x="243" y="216"/>
                    <a:pt x="257" y="183"/>
                    <a:pt x="285" y="166"/>
                  </a:cubicBezTo>
                  <a:cubicBezTo>
                    <a:pt x="307" y="152"/>
                    <a:pt x="330" y="151"/>
                    <a:pt x="330" y="151"/>
                  </a:cubicBezTo>
                  <a:cubicBezTo>
                    <a:pt x="337" y="151"/>
                    <a:pt x="345" y="148"/>
                    <a:pt x="350" y="143"/>
                  </a:cubicBezTo>
                  <a:cubicBezTo>
                    <a:pt x="351" y="142"/>
                    <a:pt x="425" y="74"/>
                    <a:pt x="551" y="67"/>
                  </a:cubicBezTo>
                  <a:cubicBezTo>
                    <a:pt x="667" y="61"/>
                    <a:pt x="756" y="90"/>
                    <a:pt x="809" y="152"/>
                  </a:cubicBezTo>
                  <a:cubicBezTo>
                    <a:pt x="863" y="213"/>
                    <a:pt x="881" y="309"/>
                    <a:pt x="861" y="428"/>
                  </a:cubicBezTo>
                  <a:cubicBezTo>
                    <a:pt x="853" y="427"/>
                    <a:pt x="845" y="428"/>
                    <a:pt x="836" y="429"/>
                  </a:cubicBezTo>
                  <a:cubicBezTo>
                    <a:pt x="808" y="362"/>
                    <a:pt x="808" y="362"/>
                    <a:pt x="808" y="362"/>
                  </a:cubicBezTo>
                  <a:cubicBezTo>
                    <a:pt x="802" y="348"/>
                    <a:pt x="787" y="340"/>
                    <a:pt x="772" y="344"/>
                  </a:cubicBezTo>
                  <a:cubicBezTo>
                    <a:pt x="770" y="345"/>
                    <a:pt x="493" y="415"/>
                    <a:pt x="376" y="271"/>
                  </a:cubicBezTo>
                  <a:cubicBezTo>
                    <a:pt x="366" y="258"/>
                    <a:pt x="347" y="256"/>
                    <a:pt x="334" y="266"/>
                  </a:cubicBezTo>
                  <a:cubicBezTo>
                    <a:pt x="321" y="276"/>
                    <a:pt x="319" y="295"/>
                    <a:pt x="330" y="308"/>
                  </a:cubicBezTo>
                  <a:cubicBezTo>
                    <a:pt x="448" y="456"/>
                    <a:pt x="684" y="424"/>
                    <a:pt x="762" y="408"/>
                  </a:cubicBezTo>
                  <a:cubicBezTo>
                    <a:pt x="784" y="460"/>
                    <a:pt x="784" y="460"/>
                    <a:pt x="784" y="460"/>
                  </a:cubicBezTo>
                  <a:cubicBezTo>
                    <a:pt x="793" y="483"/>
                    <a:pt x="817" y="495"/>
                    <a:pt x="841" y="490"/>
                  </a:cubicBezTo>
                  <a:cubicBezTo>
                    <a:pt x="850" y="487"/>
                    <a:pt x="860" y="487"/>
                    <a:pt x="863" y="488"/>
                  </a:cubicBezTo>
                  <a:cubicBezTo>
                    <a:pt x="875" y="490"/>
                    <a:pt x="884" y="502"/>
                    <a:pt x="884" y="516"/>
                  </a:cubicBezTo>
                  <a:cubicBezTo>
                    <a:pt x="884" y="538"/>
                    <a:pt x="884" y="538"/>
                    <a:pt x="884" y="538"/>
                  </a:cubicBezTo>
                  <a:cubicBezTo>
                    <a:pt x="884" y="552"/>
                    <a:pt x="875" y="565"/>
                    <a:pt x="864" y="567"/>
                  </a:cubicBezTo>
                  <a:cubicBezTo>
                    <a:pt x="861" y="568"/>
                    <a:pt x="859" y="568"/>
                    <a:pt x="857" y="568"/>
                  </a:cubicBezTo>
                  <a:cubicBezTo>
                    <a:pt x="828" y="566"/>
                    <a:pt x="801" y="587"/>
                    <a:pt x="796" y="615"/>
                  </a:cubicBezTo>
                  <a:cubicBezTo>
                    <a:pt x="774" y="734"/>
                    <a:pt x="670" y="820"/>
                    <a:pt x="550" y="820"/>
                  </a:cubicBezTo>
                  <a:cubicBezTo>
                    <a:pt x="429" y="820"/>
                    <a:pt x="325" y="734"/>
                    <a:pt x="303" y="615"/>
                  </a:cubicBezTo>
                  <a:close/>
                  <a:moveTo>
                    <a:pt x="436" y="1146"/>
                  </a:moveTo>
                  <a:cubicBezTo>
                    <a:pt x="429" y="1153"/>
                    <a:pt x="420" y="1154"/>
                    <a:pt x="415" y="1153"/>
                  </a:cubicBezTo>
                  <a:cubicBezTo>
                    <a:pt x="411" y="1153"/>
                    <a:pt x="402" y="1151"/>
                    <a:pt x="396" y="1142"/>
                  </a:cubicBezTo>
                  <a:cubicBezTo>
                    <a:pt x="279" y="967"/>
                    <a:pt x="279" y="967"/>
                    <a:pt x="279" y="967"/>
                  </a:cubicBezTo>
                  <a:cubicBezTo>
                    <a:pt x="326" y="920"/>
                    <a:pt x="326" y="920"/>
                    <a:pt x="326" y="920"/>
                  </a:cubicBezTo>
                  <a:cubicBezTo>
                    <a:pt x="506" y="1076"/>
                    <a:pt x="506" y="1076"/>
                    <a:pt x="506" y="1076"/>
                  </a:cubicBezTo>
                  <a:lnTo>
                    <a:pt x="436" y="1146"/>
                  </a:lnTo>
                  <a:close/>
                  <a:moveTo>
                    <a:pt x="521" y="1185"/>
                  </a:moveTo>
                  <a:cubicBezTo>
                    <a:pt x="523" y="1144"/>
                    <a:pt x="523" y="1144"/>
                    <a:pt x="523" y="1144"/>
                  </a:cubicBezTo>
                  <a:cubicBezTo>
                    <a:pt x="550" y="1117"/>
                    <a:pt x="550" y="1117"/>
                    <a:pt x="550" y="1117"/>
                  </a:cubicBezTo>
                  <a:cubicBezTo>
                    <a:pt x="576" y="1144"/>
                    <a:pt x="576" y="1144"/>
                    <a:pt x="576" y="1144"/>
                  </a:cubicBezTo>
                  <a:cubicBezTo>
                    <a:pt x="578" y="1185"/>
                    <a:pt x="578" y="1185"/>
                    <a:pt x="578" y="1185"/>
                  </a:cubicBezTo>
                  <a:lnTo>
                    <a:pt x="521" y="1185"/>
                  </a:lnTo>
                  <a:close/>
                  <a:moveTo>
                    <a:pt x="550" y="1035"/>
                  </a:moveTo>
                  <a:cubicBezTo>
                    <a:pt x="383" y="889"/>
                    <a:pt x="383" y="889"/>
                    <a:pt x="383" y="889"/>
                  </a:cubicBezTo>
                  <a:cubicBezTo>
                    <a:pt x="383" y="832"/>
                    <a:pt x="383" y="832"/>
                    <a:pt x="383" y="832"/>
                  </a:cubicBezTo>
                  <a:cubicBezTo>
                    <a:pt x="432" y="863"/>
                    <a:pt x="489" y="880"/>
                    <a:pt x="550" y="880"/>
                  </a:cubicBezTo>
                  <a:cubicBezTo>
                    <a:pt x="610" y="880"/>
                    <a:pt x="668" y="863"/>
                    <a:pt x="716" y="832"/>
                  </a:cubicBezTo>
                  <a:cubicBezTo>
                    <a:pt x="716" y="889"/>
                    <a:pt x="716" y="889"/>
                    <a:pt x="716" y="889"/>
                  </a:cubicBezTo>
                  <a:lnTo>
                    <a:pt x="550" y="1035"/>
                  </a:lnTo>
                  <a:close/>
                  <a:moveTo>
                    <a:pt x="703" y="1142"/>
                  </a:moveTo>
                  <a:cubicBezTo>
                    <a:pt x="697" y="1151"/>
                    <a:pt x="688" y="1153"/>
                    <a:pt x="684" y="1153"/>
                  </a:cubicBezTo>
                  <a:cubicBezTo>
                    <a:pt x="679" y="1154"/>
                    <a:pt x="670" y="1153"/>
                    <a:pt x="663" y="1146"/>
                  </a:cubicBezTo>
                  <a:cubicBezTo>
                    <a:pt x="593" y="1076"/>
                    <a:pt x="593" y="1076"/>
                    <a:pt x="593" y="1076"/>
                  </a:cubicBezTo>
                  <a:cubicBezTo>
                    <a:pt x="773" y="920"/>
                    <a:pt x="773" y="920"/>
                    <a:pt x="773" y="920"/>
                  </a:cubicBezTo>
                  <a:cubicBezTo>
                    <a:pt x="820" y="967"/>
                    <a:pt x="820" y="967"/>
                    <a:pt x="820" y="967"/>
                  </a:cubicBezTo>
                  <a:lnTo>
                    <a:pt x="703" y="1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9"/>
            <p:cNvSpPr>
              <a:spLocks noEditPoints="1"/>
            </p:cNvSpPr>
            <p:nvPr/>
          </p:nvSpPr>
          <p:spPr bwMode="auto">
            <a:xfrm>
              <a:off x="5140" y="2413"/>
              <a:ext cx="165" cy="275"/>
            </a:xfrm>
            <a:custGeom>
              <a:avLst/>
              <a:gdLst>
                <a:gd name="T0" fmla="*/ 728 w 1077"/>
                <a:gd name="T1" fmla="*/ 1011 h 1792"/>
                <a:gd name="T2" fmla="*/ 843 w 1077"/>
                <a:gd name="T3" fmla="*/ 753 h 1792"/>
                <a:gd name="T4" fmla="*/ 933 w 1077"/>
                <a:gd name="T5" fmla="*/ 642 h 1792"/>
                <a:gd name="T6" fmla="*/ 737 w 1077"/>
                <a:gd name="T7" fmla="*/ 188 h 1792"/>
                <a:gd name="T8" fmla="*/ 171 w 1077"/>
                <a:gd name="T9" fmla="*/ 485 h 1792"/>
                <a:gd name="T10" fmla="*/ 143 w 1077"/>
                <a:gd name="T11" fmla="*/ 663 h 1792"/>
                <a:gd name="T12" fmla="*/ 368 w 1077"/>
                <a:gd name="T13" fmla="*/ 955 h 1792"/>
                <a:gd name="T14" fmla="*/ 269 w 1077"/>
                <a:gd name="T15" fmla="*/ 1091 h 1792"/>
                <a:gd name="T16" fmla="*/ 21 w 1077"/>
                <a:gd name="T17" fmla="*/ 1763 h 1792"/>
                <a:gd name="T18" fmla="*/ 81 w 1077"/>
                <a:gd name="T19" fmla="*/ 1760 h 1792"/>
                <a:gd name="T20" fmla="*/ 161 w 1077"/>
                <a:gd name="T21" fmla="*/ 1361 h 1792"/>
                <a:gd name="T22" fmla="*/ 229 w 1077"/>
                <a:gd name="T23" fmla="*/ 1792 h 1792"/>
                <a:gd name="T24" fmla="*/ 207 w 1077"/>
                <a:gd name="T25" fmla="*/ 1323 h 1792"/>
                <a:gd name="T26" fmla="*/ 274 w 1077"/>
                <a:gd name="T27" fmla="*/ 1154 h 1792"/>
                <a:gd name="T28" fmla="*/ 413 w 1077"/>
                <a:gd name="T29" fmla="*/ 1328 h 1792"/>
                <a:gd name="T30" fmla="*/ 508 w 1077"/>
                <a:gd name="T31" fmla="*/ 1762 h 1792"/>
                <a:gd name="T32" fmla="*/ 568 w 1077"/>
                <a:gd name="T33" fmla="*/ 1265 h 1792"/>
                <a:gd name="T34" fmla="*/ 672 w 1077"/>
                <a:gd name="T35" fmla="*/ 1327 h 1792"/>
                <a:gd name="T36" fmla="*/ 930 w 1077"/>
                <a:gd name="T37" fmla="*/ 1210 h 1792"/>
                <a:gd name="T38" fmla="*/ 817 w 1077"/>
                <a:gd name="T39" fmla="*/ 1468 h 1792"/>
                <a:gd name="T40" fmla="*/ 877 w 1077"/>
                <a:gd name="T41" fmla="*/ 1762 h 1792"/>
                <a:gd name="T42" fmla="*/ 994 w 1077"/>
                <a:gd name="T43" fmla="*/ 1267 h 1792"/>
                <a:gd name="T44" fmla="*/ 1024 w 1077"/>
                <a:gd name="T45" fmla="*/ 1792 h 1792"/>
                <a:gd name="T46" fmla="*/ 1073 w 1077"/>
                <a:gd name="T47" fmla="*/ 1345 h 1792"/>
                <a:gd name="T48" fmla="*/ 672 w 1077"/>
                <a:gd name="T49" fmla="*/ 156 h 1792"/>
                <a:gd name="T50" fmla="*/ 538 w 1077"/>
                <a:gd name="T51" fmla="*/ 60 h 1792"/>
                <a:gd name="T52" fmla="*/ 223 w 1077"/>
                <a:gd name="T53" fmla="*/ 693 h 1792"/>
                <a:gd name="T54" fmla="*/ 225 w 1077"/>
                <a:gd name="T55" fmla="*/ 613 h 1792"/>
                <a:gd name="T56" fmla="*/ 308 w 1077"/>
                <a:gd name="T57" fmla="*/ 632 h 1792"/>
                <a:gd name="T58" fmla="*/ 308 w 1077"/>
                <a:gd name="T59" fmla="*/ 549 h 1792"/>
                <a:gd name="T60" fmla="*/ 231 w 1077"/>
                <a:gd name="T61" fmla="*/ 485 h 1792"/>
                <a:gd name="T62" fmla="*/ 836 w 1077"/>
                <a:gd name="T63" fmla="*/ 554 h 1792"/>
                <a:gd name="T64" fmla="*/ 750 w 1077"/>
                <a:gd name="T65" fmla="*/ 526 h 1792"/>
                <a:gd name="T66" fmla="*/ 319 w 1077"/>
                <a:gd name="T67" fmla="*/ 434 h 1792"/>
                <a:gd name="T68" fmla="*/ 788 w 1077"/>
                <a:gd name="T69" fmla="*/ 615 h 1792"/>
                <a:gd name="T70" fmla="*/ 873 w 1077"/>
                <a:gd name="T71" fmla="*/ 642 h 1792"/>
                <a:gd name="T72" fmla="*/ 845 w 1077"/>
                <a:gd name="T73" fmla="*/ 693 h 1792"/>
                <a:gd name="T74" fmla="*/ 292 w 1077"/>
                <a:gd name="T75" fmla="*/ 741 h 1792"/>
                <a:gd name="T76" fmla="*/ 370 w 1077"/>
                <a:gd name="T77" fmla="*/ 1074 h 1792"/>
                <a:gd name="T78" fmla="*/ 538 w 1077"/>
                <a:gd name="T79" fmla="*/ 1158 h 1792"/>
                <a:gd name="T80" fmla="*/ 538 w 1077"/>
                <a:gd name="T81" fmla="*/ 1006 h 1792"/>
                <a:gd name="T82" fmla="*/ 538 w 1077"/>
                <a:gd name="T83" fmla="*/ 1158 h 1792"/>
                <a:gd name="T84" fmla="*/ 707 w 1077"/>
                <a:gd name="T85" fmla="*/ 1074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77" h="1792">
                  <a:moveTo>
                    <a:pt x="954" y="1155"/>
                  </a:moveTo>
                  <a:cubicBezTo>
                    <a:pt x="808" y="1091"/>
                    <a:pt x="808" y="1091"/>
                    <a:pt x="808" y="1091"/>
                  </a:cubicBezTo>
                  <a:cubicBezTo>
                    <a:pt x="728" y="1011"/>
                    <a:pt x="728" y="1011"/>
                    <a:pt x="728" y="1011"/>
                  </a:cubicBezTo>
                  <a:cubicBezTo>
                    <a:pt x="722" y="1005"/>
                    <a:pt x="716" y="1003"/>
                    <a:pt x="709" y="1002"/>
                  </a:cubicBezTo>
                  <a:cubicBezTo>
                    <a:pt x="709" y="955"/>
                    <a:pt x="709" y="955"/>
                    <a:pt x="709" y="955"/>
                  </a:cubicBezTo>
                  <a:cubicBezTo>
                    <a:pt x="777" y="910"/>
                    <a:pt x="827" y="838"/>
                    <a:pt x="843" y="753"/>
                  </a:cubicBezTo>
                  <a:cubicBezTo>
                    <a:pt x="851" y="754"/>
                    <a:pt x="859" y="753"/>
                    <a:pt x="867" y="751"/>
                  </a:cubicBezTo>
                  <a:cubicBezTo>
                    <a:pt x="905" y="742"/>
                    <a:pt x="933" y="705"/>
                    <a:pt x="933" y="663"/>
                  </a:cubicBezTo>
                  <a:cubicBezTo>
                    <a:pt x="933" y="642"/>
                    <a:pt x="933" y="642"/>
                    <a:pt x="933" y="642"/>
                  </a:cubicBezTo>
                  <a:cubicBezTo>
                    <a:pt x="933" y="611"/>
                    <a:pt x="918" y="584"/>
                    <a:pt x="895" y="568"/>
                  </a:cubicBezTo>
                  <a:cubicBezTo>
                    <a:pt x="901" y="541"/>
                    <a:pt x="905" y="513"/>
                    <a:pt x="905" y="485"/>
                  </a:cubicBezTo>
                  <a:cubicBezTo>
                    <a:pt x="905" y="360"/>
                    <a:pt x="838" y="251"/>
                    <a:pt x="737" y="188"/>
                  </a:cubicBezTo>
                  <a:cubicBezTo>
                    <a:pt x="735" y="84"/>
                    <a:pt x="647" y="0"/>
                    <a:pt x="538" y="0"/>
                  </a:cubicBezTo>
                  <a:cubicBezTo>
                    <a:pt x="429" y="0"/>
                    <a:pt x="341" y="84"/>
                    <a:pt x="340" y="188"/>
                  </a:cubicBezTo>
                  <a:cubicBezTo>
                    <a:pt x="239" y="251"/>
                    <a:pt x="171" y="360"/>
                    <a:pt x="171" y="485"/>
                  </a:cubicBezTo>
                  <a:cubicBezTo>
                    <a:pt x="171" y="513"/>
                    <a:pt x="175" y="540"/>
                    <a:pt x="182" y="568"/>
                  </a:cubicBezTo>
                  <a:cubicBezTo>
                    <a:pt x="158" y="584"/>
                    <a:pt x="143" y="611"/>
                    <a:pt x="143" y="642"/>
                  </a:cubicBezTo>
                  <a:cubicBezTo>
                    <a:pt x="143" y="663"/>
                    <a:pt x="143" y="663"/>
                    <a:pt x="143" y="663"/>
                  </a:cubicBezTo>
                  <a:cubicBezTo>
                    <a:pt x="143" y="705"/>
                    <a:pt x="171" y="742"/>
                    <a:pt x="210" y="751"/>
                  </a:cubicBezTo>
                  <a:cubicBezTo>
                    <a:pt x="217" y="753"/>
                    <a:pt x="225" y="754"/>
                    <a:pt x="233" y="753"/>
                  </a:cubicBezTo>
                  <a:cubicBezTo>
                    <a:pt x="249" y="838"/>
                    <a:pt x="299" y="910"/>
                    <a:pt x="368" y="955"/>
                  </a:cubicBezTo>
                  <a:cubicBezTo>
                    <a:pt x="368" y="1002"/>
                    <a:pt x="368" y="1002"/>
                    <a:pt x="368" y="1002"/>
                  </a:cubicBezTo>
                  <a:cubicBezTo>
                    <a:pt x="361" y="1003"/>
                    <a:pt x="354" y="1005"/>
                    <a:pt x="349" y="1011"/>
                  </a:cubicBezTo>
                  <a:cubicBezTo>
                    <a:pt x="269" y="1091"/>
                    <a:pt x="269" y="1091"/>
                    <a:pt x="269" y="1091"/>
                  </a:cubicBezTo>
                  <a:cubicBezTo>
                    <a:pt x="122" y="1155"/>
                    <a:pt x="122" y="1155"/>
                    <a:pt x="122" y="1155"/>
                  </a:cubicBezTo>
                  <a:cubicBezTo>
                    <a:pt x="47" y="1187"/>
                    <a:pt x="0" y="1264"/>
                    <a:pt x="3" y="1345"/>
                  </a:cubicBezTo>
                  <a:cubicBezTo>
                    <a:pt x="21" y="1763"/>
                    <a:pt x="21" y="1763"/>
                    <a:pt x="21" y="1763"/>
                  </a:cubicBezTo>
                  <a:cubicBezTo>
                    <a:pt x="22" y="1779"/>
                    <a:pt x="35" y="1792"/>
                    <a:pt x="51" y="1792"/>
                  </a:cubicBezTo>
                  <a:cubicBezTo>
                    <a:pt x="51" y="1792"/>
                    <a:pt x="52" y="1792"/>
                    <a:pt x="52" y="1792"/>
                  </a:cubicBezTo>
                  <a:cubicBezTo>
                    <a:pt x="69" y="1791"/>
                    <a:pt x="82" y="1777"/>
                    <a:pt x="81" y="1760"/>
                  </a:cubicBezTo>
                  <a:cubicBezTo>
                    <a:pt x="63" y="1342"/>
                    <a:pt x="63" y="1342"/>
                    <a:pt x="63" y="1342"/>
                  </a:cubicBezTo>
                  <a:cubicBezTo>
                    <a:pt x="62" y="1316"/>
                    <a:pt x="69" y="1289"/>
                    <a:pt x="82" y="1267"/>
                  </a:cubicBezTo>
                  <a:cubicBezTo>
                    <a:pt x="161" y="1361"/>
                    <a:pt x="161" y="1361"/>
                    <a:pt x="161" y="1361"/>
                  </a:cubicBezTo>
                  <a:cubicBezTo>
                    <a:pt x="186" y="1391"/>
                    <a:pt x="199" y="1429"/>
                    <a:pt x="199" y="1468"/>
                  </a:cubicBezTo>
                  <a:cubicBezTo>
                    <a:pt x="199" y="1762"/>
                    <a:pt x="199" y="1762"/>
                    <a:pt x="199" y="1762"/>
                  </a:cubicBezTo>
                  <a:cubicBezTo>
                    <a:pt x="199" y="1778"/>
                    <a:pt x="213" y="1792"/>
                    <a:pt x="229" y="1792"/>
                  </a:cubicBezTo>
                  <a:cubicBezTo>
                    <a:pt x="246" y="1792"/>
                    <a:pt x="259" y="1778"/>
                    <a:pt x="259" y="1762"/>
                  </a:cubicBezTo>
                  <a:cubicBezTo>
                    <a:pt x="259" y="1468"/>
                    <a:pt x="259" y="1468"/>
                    <a:pt x="259" y="1468"/>
                  </a:cubicBezTo>
                  <a:cubicBezTo>
                    <a:pt x="259" y="1415"/>
                    <a:pt x="241" y="1364"/>
                    <a:pt x="207" y="1323"/>
                  </a:cubicBezTo>
                  <a:cubicBezTo>
                    <a:pt x="123" y="1223"/>
                    <a:pt x="123" y="1223"/>
                    <a:pt x="123" y="1223"/>
                  </a:cubicBezTo>
                  <a:cubicBezTo>
                    <a:pt x="130" y="1218"/>
                    <a:pt x="138" y="1213"/>
                    <a:pt x="146" y="1210"/>
                  </a:cubicBezTo>
                  <a:cubicBezTo>
                    <a:pt x="274" y="1154"/>
                    <a:pt x="274" y="1154"/>
                    <a:pt x="274" y="1154"/>
                  </a:cubicBezTo>
                  <a:cubicBezTo>
                    <a:pt x="364" y="1301"/>
                    <a:pt x="364" y="1301"/>
                    <a:pt x="364" y="1301"/>
                  </a:cubicBezTo>
                  <a:cubicBezTo>
                    <a:pt x="373" y="1315"/>
                    <a:pt x="388" y="1325"/>
                    <a:pt x="404" y="1327"/>
                  </a:cubicBezTo>
                  <a:cubicBezTo>
                    <a:pt x="407" y="1328"/>
                    <a:pt x="410" y="1328"/>
                    <a:pt x="413" y="1328"/>
                  </a:cubicBezTo>
                  <a:cubicBezTo>
                    <a:pt x="427" y="1328"/>
                    <a:pt x="440" y="1323"/>
                    <a:pt x="451" y="1314"/>
                  </a:cubicBezTo>
                  <a:cubicBezTo>
                    <a:pt x="508" y="1265"/>
                    <a:pt x="508" y="1265"/>
                    <a:pt x="508" y="1265"/>
                  </a:cubicBezTo>
                  <a:cubicBezTo>
                    <a:pt x="508" y="1762"/>
                    <a:pt x="508" y="1762"/>
                    <a:pt x="508" y="1762"/>
                  </a:cubicBezTo>
                  <a:cubicBezTo>
                    <a:pt x="508" y="1778"/>
                    <a:pt x="522" y="1792"/>
                    <a:pt x="538" y="1792"/>
                  </a:cubicBezTo>
                  <a:cubicBezTo>
                    <a:pt x="555" y="1792"/>
                    <a:pt x="568" y="1778"/>
                    <a:pt x="568" y="1762"/>
                  </a:cubicBezTo>
                  <a:cubicBezTo>
                    <a:pt x="568" y="1265"/>
                    <a:pt x="568" y="1265"/>
                    <a:pt x="568" y="1265"/>
                  </a:cubicBezTo>
                  <a:cubicBezTo>
                    <a:pt x="625" y="1314"/>
                    <a:pt x="625" y="1314"/>
                    <a:pt x="625" y="1314"/>
                  </a:cubicBezTo>
                  <a:cubicBezTo>
                    <a:pt x="636" y="1323"/>
                    <a:pt x="649" y="1328"/>
                    <a:pt x="663" y="1328"/>
                  </a:cubicBezTo>
                  <a:cubicBezTo>
                    <a:pt x="666" y="1328"/>
                    <a:pt x="669" y="1328"/>
                    <a:pt x="672" y="1327"/>
                  </a:cubicBezTo>
                  <a:cubicBezTo>
                    <a:pt x="689" y="1325"/>
                    <a:pt x="704" y="1315"/>
                    <a:pt x="713" y="1301"/>
                  </a:cubicBezTo>
                  <a:cubicBezTo>
                    <a:pt x="803" y="1154"/>
                    <a:pt x="803" y="1154"/>
                    <a:pt x="803" y="1154"/>
                  </a:cubicBezTo>
                  <a:cubicBezTo>
                    <a:pt x="930" y="1210"/>
                    <a:pt x="930" y="1210"/>
                    <a:pt x="930" y="1210"/>
                  </a:cubicBezTo>
                  <a:cubicBezTo>
                    <a:pt x="938" y="1213"/>
                    <a:pt x="946" y="1218"/>
                    <a:pt x="953" y="1223"/>
                  </a:cubicBezTo>
                  <a:cubicBezTo>
                    <a:pt x="869" y="1323"/>
                    <a:pt x="869" y="1323"/>
                    <a:pt x="869" y="1323"/>
                  </a:cubicBezTo>
                  <a:cubicBezTo>
                    <a:pt x="836" y="1364"/>
                    <a:pt x="817" y="1415"/>
                    <a:pt x="817" y="1468"/>
                  </a:cubicBezTo>
                  <a:cubicBezTo>
                    <a:pt x="817" y="1762"/>
                    <a:pt x="817" y="1762"/>
                    <a:pt x="817" y="1762"/>
                  </a:cubicBezTo>
                  <a:cubicBezTo>
                    <a:pt x="817" y="1778"/>
                    <a:pt x="830" y="1792"/>
                    <a:pt x="847" y="1792"/>
                  </a:cubicBezTo>
                  <a:cubicBezTo>
                    <a:pt x="864" y="1792"/>
                    <a:pt x="877" y="1778"/>
                    <a:pt x="877" y="1762"/>
                  </a:cubicBezTo>
                  <a:cubicBezTo>
                    <a:pt x="877" y="1468"/>
                    <a:pt x="877" y="1468"/>
                    <a:pt x="877" y="1468"/>
                  </a:cubicBezTo>
                  <a:cubicBezTo>
                    <a:pt x="877" y="1429"/>
                    <a:pt x="891" y="1391"/>
                    <a:pt x="916" y="1361"/>
                  </a:cubicBezTo>
                  <a:cubicBezTo>
                    <a:pt x="994" y="1267"/>
                    <a:pt x="994" y="1267"/>
                    <a:pt x="994" y="1267"/>
                  </a:cubicBezTo>
                  <a:cubicBezTo>
                    <a:pt x="1007" y="1289"/>
                    <a:pt x="1014" y="1316"/>
                    <a:pt x="1013" y="1343"/>
                  </a:cubicBezTo>
                  <a:cubicBezTo>
                    <a:pt x="996" y="1760"/>
                    <a:pt x="996" y="1760"/>
                    <a:pt x="996" y="1760"/>
                  </a:cubicBezTo>
                  <a:cubicBezTo>
                    <a:pt x="995" y="1777"/>
                    <a:pt x="1008" y="1791"/>
                    <a:pt x="1024" y="1792"/>
                  </a:cubicBezTo>
                  <a:cubicBezTo>
                    <a:pt x="1025" y="1792"/>
                    <a:pt x="1025" y="1792"/>
                    <a:pt x="1026" y="1792"/>
                  </a:cubicBezTo>
                  <a:cubicBezTo>
                    <a:pt x="1042" y="1792"/>
                    <a:pt x="1055" y="1779"/>
                    <a:pt x="1056" y="1763"/>
                  </a:cubicBezTo>
                  <a:cubicBezTo>
                    <a:pt x="1073" y="1345"/>
                    <a:pt x="1073" y="1345"/>
                    <a:pt x="1073" y="1345"/>
                  </a:cubicBezTo>
                  <a:cubicBezTo>
                    <a:pt x="1077" y="1264"/>
                    <a:pt x="1029" y="1187"/>
                    <a:pt x="954" y="1155"/>
                  </a:cubicBezTo>
                  <a:close/>
                  <a:moveTo>
                    <a:pt x="538" y="60"/>
                  </a:moveTo>
                  <a:cubicBezTo>
                    <a:pt x="602" y="60"/>
                    <a:pt x="656" y="101"/>
                    <a:pt x="672" y="156"/>
                  </a:cubicBezTo>
                  <a:cubicBezTo>
                    <a:pt x="630" y="141"/>
                    <a:pt x="585" y="132"/>
                    <a:pt x="538" y="132"/>
                  </a:cubicBezTo>
                  <a:cubicBezTo>
                    <a:pt x="491" y="132"/>
                    <a:pt x="446" y="141"/>
                    <a:pt x="405" y="156"/>
                  </a:cubicBezTo>
                  <a:cubicBezTo>
                    <a:pt x="421" y="101"/>
                    <a:pt x="474" y="60"/>
                    <a:pt x="538" y="60"/>
                  </a:cubicBezTo>
                  <a:close/>
                  <a:moveTo>
                    <a:pt x="292" y="741"/>
                  </a:moveTo>
                  <a:cubicBezTo>
                    <a:pt x="287" y="712"/>
                    <a:pt x="260" y="691"/>
                    <a:pt x="231" y="693"/>
                  </a:cubicBezTo>
                  <a:cubicBezTo>
                    <a:pt x="229" y="693"/>
                    <a:pt x="226" y="693"/>
                    <a:pt x="223" y="693"/>
                  </a:cubicBezTo>
                  <a:cubicBezTo>
                    <a:pt x="212" y="690"/>
                    <a:pt x="203" y="677"/>
                    <a:pt x="203" y="663"/>
                  </a:cubicBezTo>
                  <a:cubicBezTo>
                    <a:pt x="203" y="642"/>
                    <a:pt x="203" y="642"/>
                    <a:pt x="203" y="642"/>
                  </a:cubicBezTo>
                  <a:cubicBezTo>
                    <a:pt x="203" y="628"/>
                    <a:pt x="213" y="615"/>
                    <a:pt x="225" y="613"/>
                  </a:cubicBezTo>
                  <a:cubicBezTo>
                    <a:pt x="235" y="612"/>
                    <a:pt x="244" y="615"/>
                    <a:pt x="250" y="623"/>
                  </a:cubicBezTo>
                  <a:cubicBezTo>
                    <a:pt x="256" y="630"/>
                    <a:pt x="263" y="636"/>
                    <a:pt x="271" y="638"/>
                  </a:cubicBezTo>
                  <a:cubicBezTo>
                    <a:pt x="284" y="642"/>
                    <a:pt x="297" y="640"/>
                    <a:pt x="308" y="632"/>
                  </a:cubicBezTo>
                  <a:cubicBezTo>
                    <a:pt x="326" y="619"/>
                    <a:pt x="342" y="603"/>
                    <a:pt x="356" y="585"/>
                  </a:cubicBezTo>
                  <a:cubicBezTo>
                    <a:pt x="366" y="572"/>
                    <a:pt x="363" y="553"/>
                    <a:pt x="350" y="543"/>
                  </a:cubicBezTo>
                  <a:cubicBezTo>
                    <a:pt x="337" y="533"/>
                    <a:pt x="318" y="536"/>
                    <a:pt x="308" y="549"/>
                  </a:cubicBezTo>
                  <a:cubicBezTo>
                    <a:pt x="301" y="558"/>
                    <a:pt x="294" y="566"/>
                    <a:pt x="285" y="574"/>
                  </a:cubicBezTo>
                  <a:cubicBezTo>
                    <a:pt x="273" y="563"/>
                    <a:pt x="257" y="556"/>
                    <a:pt x="240" y="554"/>
                  </a:cubicBezTo>
                  <a:cubicBezTo>
                    <a:pt x="234" y="531"/>
                    <a:pt x="231" y="508"/>
                    <a:pt x="231" y="485"/>
                  </a:cubicBezTo>
                  <a:cubicBezTo>
                    <a:pt x="231" y="323"/>
                    <a:pt x="369" y="192"/>
                    <a:pt x="538" y="192"/>
                  </a:cubicBezTo>
                  <a:cubicBezTo>
                    <a:pt x="707" y="192"/>
                    <a:pt x="845" y="323"/>
                    <a:pt x="845" y="485"/>
                  </a:cubicBezTo>
                  <a:cubicBezTo>
                    <a:pt x="845" y="508"/>
                    <a:pt x="842" y="531"/>
                    <a:pt x="836" y="554"/>
                  </a:cubicBezTo>
                  <a:cubicBezTo>
                    <a:pt x="828" y="554"/>
                    <a:pt x="820" y="555"/>
                    <a:pt x="813" y="557"/>
                  </a:cubicBezTo>
                  <a:cubicBezTo>
                    <a:pt x="790" y="539"/>
                    <a:pt x="790" y="539"/>
                    <a:pt x="790" y="539"/>
                  </a:cubicBezTo>
                  <a:cubicBezTo>
                    <a:pt x="779" y="529"/>
                    <a:pt x="765" y="525"/>
                    <a:pt x="750" y="526"/>
                  </a:cubicBezTo>
                  <a:cubicBezTo>
                    <a:pt x="706" y="528"/>
                    <a:pt x="480" y="534"/>
                    <a:pt x="365" y="396"/>
                  </a:cubicBezTo>
                  <a:cubicBezTo>
                    <a:pt x="354" y="383"/>
                    <a:pt x="335" y="381"/>
                    <a:pt x="322" y="392"/>
                  </a:cubicBezTo>
                  <a:cubicBezTo>
                    <a:pt x="310" y="402"/>
                    <a:pt x="308" y="421"/>
                    <a:pt x="319" y="434"/>
                  </a:cubicBezTo>
                  <a:cubicBezTo>
                    <a:pt x="376" y="502"/>
                    <a:pt x="460" y="549"/>
                    <a:pt x="568" y="572"/>
                  </a:cubicBezTo>
                  <a:cubicBezTo>
                    <a:pt x="651" y="589"/>
                    <a:pt x="724" y="587"/>
                    <a:pt x="753" y="586"/>
                  </a:cubicBezTo>
                  <a:cubicBezTo>
                    <a:pt x="788" y="615"/>
                    <a:pt x="788" y="615"/>
                    <a:pt x="788" y="615"/>
                  </a:cubicBezTo>
                  <a:cubicBezTo>
                    <a:pt x="798" y="623"/>
                    <a:pt x="811" y="624"/>
                    <a:pt x="822" y="617"/>
                  </a:cubicBezTo>
                  <a:cubicBezTo>
                    <a:pt x="827" y="615"/>
                    <a:pt x="844" y="612"/>
                    <a:pt x="852" y="613"/>
                  </a:cubicBezTo>
                  <a:cubicBezTo>
                    <a:pt x="864" y="616"/>
                    <a:pt x="873" y="628"/>
                    <a:pt x="873" y="642"/>
                  </a:cubicBezTo>
                  <a:cubicBezTo>
                    <a:pt x="873" y="663"/>
                    <a:pt x="873" y="663"/>
                    <a:pt x="873" y="663"/>
                  </a:cubicBezTo>
                  <a:cubicBezTo>
                    <a:pt x="873" y="677"/>
                    <a:pt x="864" y="690"/>
                    <a:pt x="853" y="693"/>
                  </a:cubicBezTo>
                  <a:cubicBezTo>
                    <a:pt x="850" y="693"/>
                    <a:pt x="848" y="693"/>
                    <a:pt x="845" y="693"/>
                  </a:cubicBezTo>
                  <a:cubicBezTo>
                    <a:pt x="816" y="691"/>
                    <a:pt x="790" y="712"/>
                    <a:pt x="784" y="741"/>
                  </a:cubicBezTo>
                  <a:cubicBezTo>
                    <a:pt x="763" y="860"/>
                    <a:pt x="659" y="946"/>
                    <a:pt x="538" y="946"/>
                  </a:cubicBezTo>
                  <a:cubicBezTo>
                    <a:pt x="417" y="946"/>
                    <a:pt x="314" y="860"/>
                    <a:pt x="292" y="741"/>
                  </a:cubicBezTo>
                  <a:close/>
                  <a:moveTo>
                    <a:pt x="414" y="1267"/>
                  </a:moveTo>
                  <a:cubicBezTo>
                    <a:pt x="324" y="1121"/>
                    <a:pt x="324" y="1121"/>
                    <a:pt x="324" y="1121"/>
                  </a:cubicBezTo>
                  <a:cubicBezTo>
                    <a:pt x="370" y="1074"/>
                    <a:pt x="370" y="1074"/>
                    <a:pt x="370" y="1074"/>
                  </a:cubicBezTo>
                  <a:cubicBezTo>
                    <a:pt x="494" y="1199"/>
                    <a:pt x="494" y="1199"/>
                    <a:pt x="494" y="1199"/>
                  </a:cubicBezTo>
                  <a:lnTo>
                    <a:pt x="414" y="1267"/>
                  </a:lnTo>
                  <a:close/>
                  <a:moveTo>
                    <a:pt x="538" y="1158"/>
                  </a:moveTo>
                  <a:cubicBezTo>
                    <a:pt x="428" y="1048"/>
                    <a:pt x="428" y="1048"/>
                    <a:pt x="428" y="1048"/>
                  </a:cubicBezTo>
                  <a:cubicBezTo>
                    <a:pt x="428" y="986"/>
                    <a:pt x="428" y="986"/>
                    <a:pt x="428" y="986"/>
                  </a:cubicBezTo>
                  <a:cubicBezTo>
                    <a:pt x="462" y="999"/>
                    <a:pt x="500" y="1006"/>
                    <a:pt x="538" y="1006"/>
                  </a:cubicBezTo>
                  <a:cubicBezTo>
                    <a:pt x="577" y="1006"/>
                    <a:pt x="614" y="999"/>
                    <a:pt x="649" y="986"/>
                  </a:cubicBezTo>
                  <a:cubicBezTo>
                    <a:pt x="649" y="1048"/>
                    <a:pt x="649" y="1048"/>
                    <a:pt x="649" y="1048"/>
                  </a:cubicBezTo>
                  <a:lnTo>
                    <a:pt x="538" y="1158"/>
                  </a:lnTo>
                  <a:close/>
                  <a:moveTo>
                    <a:pt x="663" y="1267"/>
                  </a:moveTo>
                  <a:cubicBezTo>
                    <a:pt x="582" y="1199"/>
                    <a:pt x="582" y="1199"/>
                    <a:pt x="582" y="1199"/>
                  </a:cubicBezTo>
                  <a:cubicBezTo>
                    <a:pt x="707" y="1074"/>
                    <a:pt x="707" y="1074"/>
                    <a:pt x="707" y="1074"/>
                  </a:cubicBezTo>
                  <a:cubicBezTo>
                    <a:pt x="753" y="1121"/>
                    <a:pt x="753" y="1121"/>
                    <a:pt x="753" y="1121"/>
                  </a:cubicBezTo>
                  <a:lnTo>
                    <a:pt x="663" y="1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0"/>
            <p:cNvSpPr>
              <a:spLocks/>
            </p:cNvSpPr>
            <p:nvPr/>
          </p:nvSpPr>
          <p:spPr bwMode="auto">
            <a:xfrm>
              <a:off x="5187" y="2636"/>
              <a:ext cx="22" cy="9"/>
            </a:xfrm>
            <a:custGeom>
              <a:avLst/>
              <a:gdLst>
                <a:gd name="T0" fmla="*/ 114 w 144"/>
                <a:gd name="T1" fmla="*/ 0 h 60"/>
                <a:gd name="T2" fmla="*/ 30 w 144"/>
                <a:gd name="T3" fmla="*/ 0 h 60"/>
                <a:gd name="T4" fmla="*/ 0 w 144"/>
                <a:gd name="T5" fmla="*/ 30 h 60"/>
                <a:gd name="T6" fmla="*/ 30 w 144"/>
                <a:gd name="T7" fmla="*/ 60 h 60"/>
                <a:gd name="T8" fmla="*/ 114 w 144"/>
                <a:gd name="T9" fmla="*/ 60 h 60"/>
                <a:gd name="T10" fmla="*/ 144 w 144"/>
                <a:gd name="T11" fmla="*/ 30 h 60"/>
                <a:gd name="T12" fmla="*/ 114 w 144"/>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44" h="60">
                  <a:moveTo>
                    <a:pt x="114" y="0"/>
                  </a:moveTo>
                  <a:cubicBezTo>
                    <a:pt x="30" y="0"/>
                    <a:pt x="30" y="0"/>
                    <a:pt x="30" y="0"/>
                  </a:cubicBezTo>
                  <a:cubicBezTo>
                    <a:pt x="13" y="0"/>
                    <a:pt x="0" y="14"/>
                    <a:pt x="0" y="30"/>
                  </a:cubicBezTo>
                  <a:cubicBezTo>
                    <a:pt x="0" y="47"/>
                    <a:pt x="13" y="60"/>
                    <a:pt x="30" y="60"/>
                  </a:cubicBezTo>
                  <a:cubicBezTo>
                    <a:pt x="114" y="60"/>
                    <a:pt x="114" y="60"/>
                    <a:pt x="114" y="60"/>
                  </a:cubicBezTo>
                  <a:cubicBezTo>
                    <a:pt x="131" y="60"/>
                    <a:pt x="144" y="47"/>
                    <a:pt x="144" y="30"/>
                  </a:cubicBezTo>
                  <a:cubicBezTo>
                    <a:pt x="144" y="14"/>
                    <a:pt x="131" y="0"/>
                    <a:pt x="1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23"/>
          <p:cNvGrpSpPr>
            <a:grpSpLocks noChangeAspect="1"/>
          </p:cNvGrpSpPr>
          <p:nvPr/>
        </p:nvGrpSpPr>
        <p:grpSpPr bwMode="auto">
          <a:xfrm>
            <a:off x="717555" y="3787056"/>
            <a:ext cx="375372" cy="375372"/>
            <a:chOff x="3686" y="2008"/>
            <a:chExt cx="306" cy="306"/>
          </a:xfrm>
          <a:solidFill>
            <a:srgbClr val="E76121"/>
          </a:solidFill>
        </p:grpSpPr>
        <p:sp>
          <p:nvSpPr>
            <p:cNvPr id="40"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E76121"/>
                </a:solidFill>
              </a:endParaRPr>
            </a:p>
          </p:txBody>
        </p:sp>
        <p:sp>
          <p:nvSpPr>
            <p:cNvPr id="41"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E76121"/>
                </a:solidFill>
              </a:endParaRPr>
            </a:p>
          </p:txBody>
        </p:sp>
        <p:sp>
          <p:nvSpPr>
            <p:cNvPr id="42"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E76121"/>
                </a:solidFill>
              </a:endParaRPr>
            </a:p>
          </p:txBody>
        </p:sp>
        <p:sp>
          <p:nvSpPr>
            <p:cNvPr id="43"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E76121"/>
                </a:solidFill>
              </a:endParaRPr>
            </a:p>
          </p:txBody>
        </p:sp>
        <p:sp>
          <p:nvSpPr>
            <p:cNvPr id="44"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E76121"/>
                </a:solidFill>
              </a:endParaRPr>
            </a:p>
          </p:txBody>
        </p:sp>
        <p:sp>
          <p:nvSpPr>
            <p:cNvPr id="45"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E76121"/>
                </a:solidFill>
              </a:endParaRPr>
            </a:p>
          </p:txBody>
        </p:sp>
        <p:sp>
          <p:nvSpPr>
            <p:cNvPr id="46"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E76121"/>
                </a:solidFill>
              </a:endParaRPr>
            </a:p>
          </p:txBody>
        </p:sp>
        <p:sp>
          <p:nvSpPr>
            <p:cNvPr id="47"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E76121"/>
                </a:solidFill>
              </a:endParaRPr>
            </a:p>
          </p:txBody>
        </p:sp>
        <p:sp>
          <p:nvSpPr>
            <p:cNvPr id="48"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E76121"/>
                </a:solidFill>
              </a:endParaRPr>
            </a:p>
          </p:txBody>
        </p:sp>
        <p:sp>
          <p:nvSpPr>
            <p:cNvPr id="49"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E76121"/>
                </a:solidFill>
              </a:endParaRPr>
            </a:p>
          </p:txBody>
        </p:sp>
        <p:sp>
          <p:nvSpPr>
            <p:cNvPr id="50"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E76121"/>
                </a:solidFill>
              </a:endParaRPr>
            </a:p>
          </p:txBody>
        </p:sp>
        <p:sp>
          <p:nvSpPr>
            <p:cNvPr id="51"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E76121"/>
                </a:solidFill>
              </a:endParaRPr>
            </a:p>
          </p:txBody>
        </p:sp>
        <p:sp>
          <p:nvSpPr>
            <p:cNvPr id="52"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E76121"/>
                </a:solidFill>
              </a:endParaRPr>
            </a:p>
          </p:txBody>
        </p:sp>
        <p:sp>
          <p:nvSpPr>
            <p:cNvPr id="53"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E76121"/>
                </a:solidFill>
              </a:endParaRPr>
            </a:p>
          </p:txBody>
        </p:sp>
        <p:sp>
          <p:nvSpPr>
            <p:cNvPr id="54"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E76121"/>
                </a:solidFill>
              </a:endParaRPr>
            </a:p>
          </p:txBody>
        </p:sp>
      </p:grpSp>
    </p:spTree>
    <p:extLst>
      <p:ext uri="{BB962C8B-B14F-4D97-AF65-F5344CB8AC3E}">
        <p14:creationId xmlns:p14="http://schemas.microsoft.com/office/powerpoint/2010/main" val="821242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Office Theme">
  <a:themeElements>
    <a:clrScheme name="sales b2b">
      <a:dk1>
        <a:sysClr val="windowText" lastClr="000000"/>
      </a:dk1>
      <a:lt1>
        <a:sysClr val="window" lastClr="FFFFFF"/>
      </a:lt1>
      <a:dk2>
        <a:srgbClr val="135A9B"/>
      </a:dk2>
      <a:lt2>
        <a:srgbClr val="E7E6E6"/>
      </a:lt2>
      <a:accent1>
        <a:srgbClr val="5B9BD5"/>
      </a:accent1>
      <a:accent2>
        <a:srgbClr val="FFC000"/>
      </a:accent2>
      <a:accent3>
        <a:srgbClr val="757070"/>
      </a:accent3>
      <a:accent4>
        <a:srgbClr val="70AD47"/>
      </a:accent4>
      <a:accent5>
        <a:srgbClr val="C490AA"/>
      </a:accent5>
      <a:accent6>
        <a:srgbClr val="70AD47"/>
      </a:accent6>
      <a:hlink>
        <a:srgbClr val="9CC3E5"/>
      </a:hlink>
      <a:folHlink>
        <a:srgbClr val="8496B0"/>
      </a:folHlink>
    </a:clrScheme>
    <a:fontScheme name="Custom 35">
      <a:majorFont>
        <a:latin typeface="Montserrat Black"/>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10541</TotalTime>
  <Words>2669</Words>
  <Application>Microsoft Office PowerPoint</Application>
  <PresentationFormat>Panorámica</PresentationFormat>
  <Paragraphs>335</Paragraphs>
  <Slides>50</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50</vt:i4>
      </vt:variant>
    </vt:vector>
  </HeadingPairs>
  <TitlesOfParts>
    <vt:vector size="57" baseType="lpstr">
      <vt:lpstr>Arial</vt:lpstr>
      <vt:lpstr>Calibri</vt:lpstr>
      <vt:lpstr>FontAwesome</vt:lpstr>
      <vt:lpstr>Lato</vt:lpstr>
      <vt:lpstr>Montserrat Black</vt:lpstr>
      <vt:lpstr>Open Sans</vt:lpstr>
      <vt:lpstr>Office Theme</vt:lpstr>
      <vt:lpstr>Presentación de PowerPoint</vt:lpstr>
      <vt:lpstr>Presentación de PowerPoint</vt:lpstr>
      <vt:lpstr>Presentación de PowerPoint</vt:lpstr>
      <vt:lpstr>Agenda</vt:lpstr>
      <vt:lpstr>Presentación de PowerPoint</vt:lpstr>
      <vt:lpstr>Presentación de PowerPoint</vt:lpstr>
      <vt:lpstr>Presentación de PowerPoint</vt:lpstr>
      <vt:lpstr>TÍTULO</vt:lpstr>
      <vt:lpstr>Fact and Figures</vt:lpstr>
      <vt:lpstr>History</vt:lpstr>
      <vt:lpstr>Our Team</vt:lpstr>
      <vt:lpstr>Awards</vt:lpstr>
      <vt:lpstr>Presentación de PowerPoint</vt:lpstr>
      <vt:lpstr>What is a B2B Sales Process?</vt:lpstr>
      <vt:lpstr>Why Should I Define The Sales Process? </vt:lpstr>
      <vt:lpstr>Why Should I Define The Sales Process? </vt:lpstr>
      <vt:lpstr>Blog Article</vt:lpstr>
      <vt:lpstr>That Match The Customer Buying Process</vt:lpstr>
      <vt:lpstr>The Creation is Not a Straight Line</vt:lpstr>
      <vt:lpstr>Define The Objective</vt:lpstr>
      <vt:lpstr>Important</vt:lpstr>
      <vt:lpstr>Define Customer Buying Process</vt:lpstr>
      <vt:lpstr>6 Stages Qualification</vt:lpstr>
      <vt:lpstr>Why Should I Define The Sales Process? </vt:lpstr>
      <vt:lpstr>Sales Process Marketing Plus Sales </vt:lpstr>
      <vt:lpstr>Sales Process Template</vt:lpstr>
      <vt:lpstr>Success Factors</vt:lpstr>
      <vt:lpstr>Define Sales Tools</vt:lpstr>
      <vt:lpstr>Sales Technique</vt:lpstr>
      <vt:lpstr>Define Marketing Tools</vt:lpstr>
      <vt:lpstr>Infographic</vt:lpstr>
      <vt:lpstr>Pre-Written Email</vt:lpstr>
      <vt:lpstr>Automated Emails For New Leads </vt:lpstr>
      <vt:lpstr>ROI Calculations </vt:lpstr>
      <vt:lpstr>It’s All About Speed</vt:lpstr>
      <vt:lpstr>SideSpell</vt:lpstr>
      <vt:lpstr>6 Success Factors</vt:lpstr>
      <vt:lpstr>Calenery</vt:lpstr>
      <vt:lpstr>Define Actions</vt:lpstr>
      <vt:lpstr>Zoomer</vt:lpstr>
      <vt:lpstr>6 Success Factors</vt:lpstr>
      <vt:lpstr>Wunderlist</vt:lpstr>
      <vt:lpstr>Presentación de PowerPoint</vt:lpstr>
      <vt:lpstr>Business Cart</vt:lpstr>
      <vt:lpstr>Business Cart</vt:lpstr>
      <vt:lpstr>Business Line Cart</vt:lpstr>
      <vt:lpstr>Portfolio</vt:lpstr>
      <vt:lpstr>Portfolio</vt:lpstr>
      <vt:lpstr>Testimonials</vt:lpstr>
      <vt:lpstr>Contáctanos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Formato IDEAC</dc:title>
  <cp:lastModifiedBy>Leo Opazo</cp:lastModifiedBy>
  <cp:revision>741</cp:revision>
  <dcterms:created xsi:type="dcterms:W3CDTF">2018-07-05T04:48:45Z</dcterms:created>
  <dcterms:modified xsi:type="dcterms:W3CDTF">2023-06-28T14:11:31Z</dcterms:modified>
</cp:coreProperties>
</file>